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Hi everyone, I am priya and we’re Team NewBank, and this is our project: </a:t>
            </a:r>
            <a:r>
              <a:rPr i="1" lang="en-GB">
                <a:solidFill>
                  <a:schemeClr val="dk1"/>
                </a:solidFill>
              </a:rPr>
              <a:t>Neo-Bank User Engagement and Fraud Analysis</a:t>
            </a:r>
            <a:r>
              <a:rPr lang="en-GB">
                <a:solidFill>
                  <a:schemeClr val="dk1"/>
                </a:solidFill>
              </a:rPr>
              <a:t>. From retention to fraud prevention, we’ve explored how user behavior shapes business outcomes in fintech. Huge thanks to our mentor Zein for guiding us.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4d6168573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04d6168573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found users who accepted marketing notifications were significantly more engaged—especially email opt-ins. We also discovered high contact activity in users with crypto features and free trial plans.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4d6168573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4d6168573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used Facebook Prophet to forecast the next six months of user growth, transaction amounts, and transaction counts. These projections help plan marketing efforts and infrastructure scaling.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aae915bb2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4aae915bb2_0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4aae915bb2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4aae915bb2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hugs to heists—let’s talk fraud. Alongside engagement, we built a system to detect suspicious activity using a hybrid approach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aae915bb2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aae915bb2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combined Isolation Forest, Local Outlier Factor, and SQL rules. Each method catches different types of fraud.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4aae915bb2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4aae915bb2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000">
                <a:solidFill>
                  <a:schemeClr val="dk1"/>
                </a:solidFill>
              </a:rPr>
              <a:t>0.22% of transactions are agreed to be suspicious or fraudulent by the hybrid model  </a:t>
            </a:r>
            <a:endParaRPr sz="1000">
              <a:solidFill>
                <a:schemeClr val="dk1"/>
              </a:solidFill>
            </a:endParaRPr>
          </a:p>
          <a:p>
            <a:pPr indent="0" lvl="0" marL="0" rtl="0" algn="l">
              <a:spcBef>
                <a:spcPts val="1200"/>
              </a:spcBef>
              <a:spcAft>
                <a:spcPts val="0"/>
              </a:spcAft>
              <a:buNone/>
            </a:pPr>
            <a:r>
              <a:t/>
            </a:r>
            <a:endParaRPr sz="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aae915bb2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aae915bb2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takeaways: STANDARD users get too many fund-based notifications, while METAL_FREE and PREMIUM_OFFER users are highly engaged. Crypto unlocks boost engagement by 15%, and email opt-ins are the most active users.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aae915bb2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4aae915bb2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what we suggest: Launch targeted campaigns for middle-aged users, prioritize retention in Great Britain, improve the Standard plan’s value, and automate fraud alerts. Also, work with the CRM team to validate high-confidence fraud cases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4aae915bb2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4aae915bb2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so much for your time. We’re proud of what we’ve built, and grateful to our mentor Zein Moualla and Le Wagon Bootcamp for their incredible support. We’re happy to answer any questions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aae915bb2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aae915bb2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We’d love to hear your feedback or any questions. Let’s talk retention, fraud, or forecasts!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aae915bb2_0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4aae915bb2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the dream team—Serap, Arthur, Luxiha, Isil, and myself. We all brought our own superpowers: dashboards, SQL, forecasting, modeling, and fraud detection. We had a blast bringing this all together.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49991c84e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49991c84e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started by creating an enriched user table using SQL. Then we cleaned and processed it in Python—dropping irrelevant columns and encoding features. We used libraries like Pandas, Sklearn, and Prophet to build our models and </a:t>
            </a:r>
            <a:r>
              <a:rPr lang="en-GB"/>
              <a:t>visualized</a:t>
            </a:r>
            <a:r>
              <a:rPr lang="en-GB"/>
              <a:t> in looker.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4d6168573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4d6168573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dataset included users, transactions, devices, and notifications. This gave us a wide view of both user activity and product interactions—perfect for building engagement and fraud models.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49991c84e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49991c84e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Churn means when a user stops using the app. It leads to lost revenue and higher marketing costs. Common causes include poor user experience and competition. So we focused on how to reduce it using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4a01c86a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4a01c86a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engineered features in SQL, cleaned and processed them in Python, and split the data 80/20 for training and testing. We used a Random Forest model to predict users most at risk of churn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a01c86a7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a01c86a7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churn model achieved 85% accuracy, 82% precision, and a 73% F1 score. That means the business can now proactively target at-risk users and reduce churn through re-engagement.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adf9cb6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adf9cb6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found the churn rate is highest among middle-aged users, especially in Great Britain. Also, users on the Standard plan are more likely to leave—hinting that plan’s value might need reevaluation.”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adf9cb65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4adf9cb65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jp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7.jp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14.png"/></Relationships>
</file>

<file path=ppt/slides/_rels/slide3.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gif"/><Relationship Id="rId13" Type="http://schemas.openxmlformats.org/officeDocument/2006/relationships/image" Target="../media/image7.gif"/><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gif"/><Relationship Id="rId4" Type="http://schemas.openxmlformats.org/officeDocument/2006/relationships/image" Target="../media/image5.png"/><Relationship Id="rId9" Type="http://schemas.openxmlformats.org/officeDocument/2006/relationships/image" Target="../media/image23.png"/><Relationship Id="rId14" Type="http://schemas.openxmlformats.org/officeDocument/2006/relationships/image" Target="../media/image10.gif"/><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20.jpg"/><Relationship Id="rId8"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42.png"/><Relationship Id="rId6" Type="http://schemas.openxmlformats.org/officeDocument/2006/relationships/image" Target="../media/image18.png"/><Relationship Id="rId7"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gif"/><Relationship Id="rId4" Type="http://schemas.openxmlformats.org/officeDocument/2006/relationships/image" Target="../media/image12.gif"/><Relationship Id="rId5" Type="http://schemas.openxmlformats.org/officeDocument/2006/relationships/image" Target="../media/image15.gif"/><Relationship Id="rId6" Type="http://schemas.openxmlformats.org/officeDocument/2006/relationships/image" Target="../media/image2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Banking vector - Business - FREE-VECTORS.NET" id="85" name="Google Shape;85;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86" name="Google Shape;86;p13"/>
          <p:cNvSpPr txBox="1"/>
          <p:nvPr>
            <p:ph idx="1" type="subTitle"/>
          </p:nvPr>
        </p:nvSpPr>
        <p:spPr>
          <a:xfrm>
            <a:off x="6011025" y="931575"/>
            <a:ext cx="3028200" cy="560400"/>
          </a:xfrm>
          <a:prstGeom prst="rect">
            <a:avLst/>
          </a:prstGeom>
        </p:spPr>
        <p:txBody>
          <a:bodyPr anchorCtr="0" anchor="t" bIns="91425" lIns="91425" spcFirstLastPara="1" rIns="91425" wrap="square" tIns="91425">
            <a:normAutofit fontScale="55000"/>
          </a:bodyPr>
          <a:lstStyle/>
          <a:p>
            <a:pPr indent="0" lvl="0" marL="0" rtl="0" algn="l">
              <a:lnSpc>
                <a:spcPct val="90000"/>
              </a:lnSpc>
              <a:spcBef>
                <a:spcPts val="0"/>
              </a:spcBef>
              <a:spcAft>
                <a:spcPts val="0"/>
              </a:spcAft>
              <a:buNone/>
            </a:pPr>
            <a:r>
              <a:rPr b="1" i="1" lang="en-GB" sz="2200">
                <a:solidFill>
                  <a:schemeClr val="dk1"/>
                </a:solidFill>
                <a:latin typeface="Times New Roman"/>
                <a:ea typeface="Times New Roman"/>
                <a:cs typeface="Times New Roman"/>
                <a:sym typeface="Times New Roman"/>
              </a:rPr>
              <a:t>From retention to fraud prevention — decoding fintech behavior through data</a:t>
            </a:r>
            <a:endParaRPr b="1" i="1" sz="2200">
              <a:solidFill>
                <a:schemeClr val="dk1"/>
              </a:solidFill>
              <a:latin typeface="Times New Roman"/>
              <a:ea typeface="Times New Roman"/>
              <a:cs typeface="Times New Roman"/>
              <a:sym typeface="Times New Roman"/>
            </a:endParaRPr>
          </a:p>
        </p:txBody>
      </p:sp>
      <p:cxnSp>
        <p:nvCxnSpPr>
          <p:cNvPr id="87" name="Google Shape;87;p13"/>
          <p:cNvCxnSpPr/>
          <p:nvPr/>
        </p:nvCxnSpPr>
        <p:spPr>
          <a:xfrm flipH="1" rot="10800000">
            <a:off x="409775" y="656800"/>
            <a:ext cx="7204500" cy="44700"/>
          </a:xfrm>
          <a:prstGeom prst="straightConnector1">
            <a:avLst/>
          </a:prstGeom>
          <a:noFill/>
          <a:ln cap="flat" cmpd="sng" w="76200">
            <a:solidFill>
              <a:srgbClr val="3C78D8"/>
            </a:solidFill>
            <a:prstDash val="solid"/>
            <a:round/>
            <a:headEnd len="med" w="med" type="none"/>
            <a:tailEnd len="med" w="med" type="none"/>
          </a:ln>
        </p:spPr>
      </p:cxnSp>
      <p:sp>
        <p:nvSpPr>
          <p:cNvPr id="88" name="Google Shape;88;p13"/>
          <p:cNvSpPr txBox="1"/>
          <p:nvPr>
            <p:ph type="ctrTitle"/>
          </p:nvPr>
        </p:nvSpPr>
        <p:spPr>
          <a:xfrm>
            <a:off x="283975" y="186800"/>
            <a:ext cx="8333100" cy="1265400"/>
          </a:xfrm>
          <a:prstGeom prst="rect">
            <a:avLst/>
          </a:prstGeom>
        </p:spPr>
        <p:txBody>
          <a:bodyPr anchorCtr="0" anchor="b" bIns="91425" lIns="91425" spcFirstLastPara="1" rIns="91425" wrap="square" tIns="91425">
            <a:normAutofit fontScale="90000"/>
          </a:bodyPr>
          <a:lstStyle/>
          <a:p>
            <a:pPr indent="0" lvl="0" marL="0" rtl="0" algn="l">
              <a:lnSpc>
                <a:spcPct val="120000"/>
              </a:lnSpc>
              <a:spcBef>
                <a:spcPts val="2000"/>
              </a:spcBef>
              <a:spcAft>
                <a:spcPts val="0"/>
              </a:spcAft>
              <a:buClr>
                <a:schemeClr val="dk1"/>
              </a:buClr>
              <a:buSzPct val="36397"/>
              <a:buFont typeface="Arial"/>
              <a:buNone/>
            </a:pPr>
            <a:r>
              <a:rPr b="1" lang="en-GB" sz="3022">
                <a:solidFill>
                  <a:schemeClr val="dk1"/>
                </a:solidFill>
                <a:latin typeface="Times New Roman"/>
                <a:ea typeface="Times New Roman"/>
                <a:cs typeface="Times New Roman"/>
                <a:sym typeface="Times New Roman"/>
              </a:rPr>
              <a:t>New-Bank User Engagement and Fraud Analysis</a:t>
            </a:r>
            <a:endParaRPr b="1" sz="3022">
              <a:solidFill>
                <a:schemeClr val="dk1"/>
              </a:solidFill>
              <a:latin typeface="Times New Roman"/>
              <a:ea typeface="Times New Roman"/>
              <a:cs typeface="Times New Roman"/>
              <a:sym typeface="Times New Roman"/>
            </a:endParaRPr>
          </a:p>
          <a:p>
            <a:pPr indent="0" lvl="0" marL="0" rtl="0" algn="l">
              <a:spcBef>
                <a:spcPts val="700"/>
              </a:spcBef>
              <a:spcAft>
                <a:spcPts val="0"/>
              </a:spcAft>
              <a:buNone/>
            </a:pPr>
            <a:r>
              <a:t/>
            </a:r>
            <a:endParaRPr/>
          </a:p>
        </p:txBody>
      </p:sp>
      <p:pic>
        <p:nvPicPr>
          <p:cNvPr id="89" name="Google Shape;89;p13" title="Brown Green Modern Financial Logo Design-3.png"/>
          <p:cNvPicPr preferRelativeResize="0"/>
          <p:nvPr/>
        </p:nvPicPr>
        <p:blipFill>
          <a:blip r:embed="rId4">
            <a:alphaModFix/>
          </a:blip>
          <a:stretch>
            <a:fillRect/>
          </a:stretch>
        </p:blipFill>
        <p:spPr>
          <a:xfrm>
            <a:off x="6724650" y="2969625"/>
            <a:ext cx="2314575" cy="2314575"/>
          </a:xfrm>
          <a:prstGeom prst="rect">
            <a:avLst/>
          </a:prstGeom>
          <a:noFill/>
          <a:ln>
            <a:noFill/>
          </a:ln>
        </p:spPr>
      </p:pic>
      <p:sp>
        <p:nvSpPr>
          <p:cNvPr id="90" name="Google Shape;90;p13"/>
          <p:cNvSpPr txBox="1"/>
          <p:nvPr/>
        </p:nvSpPr>
        <p:spPr>
          <a:xfrm>
            <a:off x="364600" y="4580025"/>
            <a:ext cx="32724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2"/>
                </a:solidFill>
                <a:latin typeface="Roboto"/>
                <a:ea typeface="Roboto"/>
                <a:cs typeface="Roboto"/>
                <a:sym typeface="Roboto"/>
              </a:rPr>
              <a:t>Mentored by: Zein Moualla</a:t>
            </a:r>
            <a:endParaRPr b="1" sz="1200">
              <a:solidFill>
                <a:schemeClr val="dk2"/>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21" name="Shape 221"/>
        <p:cNvGrpSpPr/>
        <p:nvPr/>
      </p:nvGrpSpPr>
      <p:grpSpPr>
        <a:xfrm>
          <a:off x="0" y="0"/>
          <a:ext cx="0" cy="0"/>
          <a:chOff x="0" y="0"/>
          <a:chExt cx="0" cy="0"/>
        </a:xfrm>
      </p:grpSpPr>
      <p:sp>
        <p:nvSpPr>
          <p:cNvPr id="222" name="Google Shape;222;p22"/>
          <p:cNvSpPr txBox="1"/>
          <p:nvPr/>
        </p:nvSpPr>
        <p:spPr>
          <a:xfrm>
            <a:off x="431850" y="311300"/>
            <a:ext cx="8520600" cy="6078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3000">
                <a:solidFill>
                  <a:srgbClr val="2A3990"/>
                </a:solidFill>
                <a:latin typeface="Roboto"/>
                <a:ea typeface="Roboto"/>
                <a:cs typeface="Roboto"/>
                <a:sym typeface="Roboto"/>
              </a:rPr>
              <a:t>Notification Effectiveness &amp; Demographics</a:t>
            </a:r>
            <a:endParaRPr sz="3000">
              <a:solidFill>
                <a:srgbClr val="2A3990"/>
              </a:solidFill>
              <a:latin typeface="Roboto"/>
              <a:ea typeface="Roboto"/>
              <a:cs typeface="Roboto"/>
              <a:sym typeface="Roboto"/>
            </a:endParaRPr>
          </a:p>
        </p:txBody>
      </p:sp>
      <p:cxnSp>
        <p:nvCxnSpPr>
          <p:cNvPr id="223" name="Google Shape;223;p22"/>
          <p:cNvCxnSpPr/>
          <p:nvPr/>
        </p:nvCxnSpPr>
        <p:spPr>
          <a:xfrm flipH="1" rot="10800000">
            <a:off x="431850" y="919100"/>
            <a:ext cx="8280300" cy="18000"/>
          </a:xfrm>
          <a:prstGeom prst="straightConnector1">
            <a:avLst/>
          </a:prstGeom>
          <a:noFill/>
          <a:ln cap="flat" cmpd="sng" w="28575">
            <a:solidFill>
              <a:schemeClr val="dk1"/>
            </a:solidFill>
            <a:prstDash val="solid"/>
            <a:round/>
            <a:headEnd len="med" w="med" type="none"/>
            <a:tailEnd len="med" w="med" type="none"/>
          </a:ln>
        </p:spPr>
      </p:cxnSp>
      <p:pic>
        <p:nvPicPr>
          <p:cNvPr id="224" name="Google Shape;224;p22" title="AdobeStock_166541103-scaled.jpeg"/>
          <p:cNvPicPr preferRelativeResize="0"/>
          <p:nvPr/>
        </p:nvPicPr>
        <p:blipFill>
          <a:blip r:embed="rId3">
            <a:alphaModFix/>
          </a:blip>
          <a:stretch>
            <a:fillRect/>
          </a:stretch>
        </p:blipFill>
        <p:spPr>
          <a:xfrm>
            <a:off x="7800975" y="139600"/>
            <a:ext cx="1238250" cy="715275"/>
          </a:xfrm>
          <a:prstGeom prst="rect">
            <a:avLst/>
          </a:prstGeom>
          <a:noFill/>
          <a:ln>
            <a:noFill/>
          </a:ln>
        </p:spPr>
      </p:pic>
      <p:pic>
        <p:nvPicPr>
          <p:cNvPr id="225" name="Google Shape;225;p22" title="Screenshot 2025-04-09 at 19.27.31.png"/>
          <p:cNvPicPr preferRelativeResize="0"/>
          <p:nvPr/>
        </p:nvPicPr>
        <p:blipFill>
          <a:blip r:embed="rId4">
            <a:alphaModFix/>
          </a:blip>
          <a:stretch>
            <a:fillRect/>
          </a:stretch>
        </p:blipFill>
        <p:spPr>
          <a:xfrm>
            <a:off x="155625" y="1229412"/>
            <a:ext cx="2701875" cy="2684675"/>
          </a:xfrm>
          <a:prstGeom prst="rect">
            <a:avLst/>
          </a:prstGeom>
          <a:noFill/>
          <a:ln>
            <a:noFill/>
          </a:ln>
        </p:spPr>
      </p:pic>
      <p:pic>
        <p:nvPicPr>
          <p:cNvPr id="226" name="Google Shape;226;p22" title="Screenshot 2025-04-09 at 19.27.59.png"/>
          <p:cNvPicPr preferRelativeResize="0"/>
          <p:nvPr/>
        </p:nvPicPr>
        <p:blipFill>
          <a:blip r:embed="rId5">
            <a:alphaModFix/>
          </a:blip>
          <a:stretch>
            <a:fillRect/>
          </a:stretch>
        </p:blipFill>
        <p:spPr>
          <a:xfrm>
            <a:off x="2905125" y="1246537"/>
            <a:ext cx="2874075" cy="2650402"/>
          </a:xfrm>
          <a:prstGeom prst="rect">
            <a:avLst/>
          </a:prstGeom>
          <a:noFill/>
          <a:ln>
            <a:noFill/>
          </a:ln>
        </p:spPr>
      </p:pic>
      <p:pic>
        <p:nvPicPr>
          <p:cNvPr id="227" name="Google Shape;227;p22" title="Screenshot 2025-04-09 at 19.29.35.png"/>
          <p:cNvPicPr preferRelativeResize="0"/>
          <p:nvPr/>
        </p:nvPicPr>
        <p:blipFill>
          <a:blip r:embed="rId6">
            <a:alphaModFix/>
          </a:blip>
          <a:stretch>
            <a:fillRect/>
          </a:stretch>
        </p:blipFill>
        <p:spPr>
          <a:xfrm>
            <a:off x="5779188" y="1290862"/>
            <a:ext cx="2959588" cy="2561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31" name="Shape 231"/>
        <p:cNvGrpSpPr/>
        <p:nvPr/>
      </p:nvGrpSpPr>
      <p:grpSpPr>
        <a:xfrm>
          <a:off x="0" y="0"/>
          <a:ext cx="0" cy="0"/>
          <a:chOff x="0" y="0"/>
          <a:chExt cx="0" cy="0"/>
        </a:xfrm>
      </p:grpSpPr>
      <p:sp>
        <p:nvSpPr>
          <p:cNvPr id="232" name="Google Shape;232;p23"/>
          <p:cNvSpPr txBox="1"/>
          <p:nvPr>
            <p:ph type="title"/>
          </p:nvPr>
        </p:nvSpPr>
        <p:spPr>
          <a:xfrm>
            <a:off x="311700" y="1533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7142"/>
              <a:buNone/>
            </a:pPr>
            <a:r>
              <a:rPr lang="en-GB" sz="2100"/>
              <a:t>Predicting Trends with Facebook Prophet</a:t>
            </a:r>
            <a:endParaRPr sz="2100"/>
          </a:p>
          <a:p>
            <a:pPr indent="0" lvl="0" marL="0" rtl="0" algn="l">
              <a:spcBef>
                <a:spcPts val="0"/>
              </a:spcBef>
              <a:spcAft>
                <a:spcPts val="0"/>
              </a:spcAft>
              <a:buSzPct val="47142"/>
              <a:buNone/>
            </a:pPr>
            <a:r>
              <a:t/>
            </a:r>
            <a:endParaRPr sz="2100"/>
          </a:p>
          <a:p>
            <a:pPr indent="0" lvl="0" marL="0" rtl="0" algn="l">
              <a:spcBef>
                <a:spcPts val="0"/>
              </a:spcBef>
              <a:spcAft>
                <a:spcPts val="0"/>
              </a:spcAft>
              <a:buSzPct val="47142"/>
              <a:buNone/>
            </a:pPr>
            <a:r>
              <a:t/>
            </a:r>
            <a:endParaRPr sz="2100"/>
          </a:p>
        </p:txBody>
      </p:sp>
      <p:pic>
        <p:nvPicPr>
          <p:cNvPr id="233" name="Google Shape;233;p23" title="Screenshot 2025-04-09 at 16.23.50.png"/>
          <p:cNvPicPr preferRelativeResize="0"/>
          <p:nvPr/>
        </p:nvPicPr>
        <p:blipFill>
          <a:blip r:embed="rId3">
            <a:alphaModFix/>
          </a:blip>
          <a:stretch>
            <a:fillRect/>
          </a:stretch>
        </p:blipFill>
        <p:spPr>
          <a:xfrm>
            <a:off x="4640600" y="1746800"/>
            <a:ext cx="3271982" cy="1921101"/>
          </a:xfrm>
          <a:prstGeom prst="rect">
            <a:avLst/>
          </a:prstGeom>
          <a:noFill/>
          <a:ln>
            <a:noFill/>
          </a:ln>
        </p:spPr>
      </p:pic>
      <p:pic>
        <p:nvPicPr>
          <p:cNvPr id="234" name="Google Shape;234;p23" title="Screenshot 2025-04-09 at 16.24.21.png"/>
          <p:cNvPicPr preferRelativeResize="0"/>
          <p:nvPr/>
        </p:nvPicPr>
        <p:blipFill>
          <a:blip r:embed="rId4">
            <a:alphaModFix/>
          </a:blip>
          <a:stretch>
            <a:fillRect/>
          </a:stretch>
        </p:blipFill>
        <p:spPr>
          <a:xfrm>
            <a:off x="514339" y="2926000"/>
            <a:ext cx="3409273" cy="1921098"/>
          </a:xfrm>
          <a:prstGeom prst="rect">
            <a:avLst/>
          </a:prstGeom>
          <a:noFill/>
          <a:ln>
            <a:noFill/>
          </a:ln>
        </p:spPr>
      </p:pic>
      <p:pic>
        <p:nvPicPr>
          <p:cNvPr id="235" name="Google Shape;235;p23" title="Screenshot 2025-04-09 at 16.24.52.png"/>
          <p:cNvPicPr preferRelativeResize="0"/>
          <p:nvPr/>
        </p:nvPicPr>
        <p:blipFill>
          <a:blip r:embed="rId5">
            <a:alphaModFix/>
          </a:blip>
          <a:stretch>
            <a:fillRect/>
          </a:stretch>
        </p:blipFill>
        <p:spPr>
          <a:xfrm>
            <a:off x="514350" y="837400"/>
            <a:ext cx="3409252" cy="1931032"/>
          </a:xfrm>
          <a:prstGeom prst="rect">
            <a:avLst/>
          </a:prstGeom>
          <a:noFill/>
          <a:ln>
            <a:noFill/>
          </a:ln>
        </p:spPr>
      </p:pic>
      <p:pic>
        <p:nvPicPr>
          <p:cNvPr id="236" name="Google Shape;236;p23" title="2475106-200.png"/>
          <p:cNvPicPr preferRelativeResize="0"/>
          <p:nvPr/>
        </p:nvPicPr>
        <p:blipFill>
          <a:blip r:embed="rId6">
            <a:alphaModFix/>
          </a:blip>
          <a:stretch>
            <a:fillRect/>
          </a:stretch>
        </p:blipFill>
        <p:spPr>
          <a:xfrm>
            <a:off x="8399075" y="0"/>
            <a:ext cx="744925" cy="744925"/>
          </a:xfrm>
          <a:prstGeom prst="rect">
            <a:avLst/>
          </a:prstGeom>
          <a:noFill/>
          <a:ln>
            <a:noFill/>
          </a:ln>
        </p:spPr>
      </p:pic>
      <p:sp>
        <p:nvSpPr>
          <p:cNvPr id="237" name="Google Shape;237;p23"/>
          <p:cNvSpPr txBox="1"/>
          <p:nvPr/>
        </p:nvSpPr>
        <p:spPr>
          <a:xfrm>
            <a:off x="751300" y="575475"/>
            <a:ext cx="3409200" cy="1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Roboto"/>
                <a:ea typeface="Roboto"/>
                <a:cs typeface="Roboto"/>
                <a:sym typeface="Roboto"/>
              </a:rPr>
              <a:t>Users prediction for next  6 months</a:t>
            </a:r>
            <a:endParaRPr b="1" sz="900">
              <a:solidFill>
                <a:srgbClr val="434343"/>
              </a:solidFill>
              <a:latin typeface="Roboto"/>
              <a:ea typeface="Roboto"/>
              <a:cs typeface="Roboto"/>
              <a:sym typeface="Roboto"/>
            </a:endParaRPr>
          </a:p>
        </p:txBody>
      </p:sp>
      <p:sp>
        <p:nvSpPr>
          <p:cNvPr id="238" name="Google Shape;238;p23"/>
          <p:cNvSpPr txBox="1"/>
          <p:nvPr/>
        </p:nvSpPr>
        <p:spPr>
          <a:xfrm>
            <a:off x="592475" y="2704125"/>
            <a:ext cx="3409200" cy="1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Roboto"/>
                <a:ea typeface="Roboto"/>
                <a:cs typeface="Roboto"/>
                <a:sym typeface="Roboto"/>
              </a:rPr>
              <a:t>Transaction Amount in USD $ </a:t>
            </a:r>
            <a:r>
              <a:rPr b="1" lang="en-GB" sz="900">
                <a:solidFill>
                  <a:srgbClr val="434343"/>
                </a:solidFill>
                <a:latin typeface="Roboto"/>
                <a:ea typeface="Roboto"/>
                <a:cs typeface="Roboto"/>
                <a:sym typeface="Roboto"/>
              </a:rPr>
              <a:t>prediction for next  6 months</a:t>
            </a:r>
            <a:endParaRPr b="1" sz="900">
              <a:solidFill>
                <a:srgbClr val="434343"/>
              </a:solidFill>
              <a:latin typeface="Roboto"/>
              <a:ea typeface="Roboto"/>
              <a:cs typeface="Roboto"/>
              <a:sym typeface="Roboto"/>
            </a:endParaRPr>
          </a:p>
        </p:txBody>
      </p:sp>
      <p:sp>
        <p:nvSpPr>
          <p:cNvPr id="239" name="Google Shape;239;p23"/>
          <p:cNvSpPr txBox="1"/>
          <p:nvPr/>
        </p:nvSpPr>
        <p:spPr>
          <a:xfrm>
            <a:off x="4572000" y="1379250"/>
            <a:ext cx="3409200" cy="1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Roboto"/>
                <a:ea typeface="Roboto"/>
                <a:cs typeface="Roboto"/>
                <a:sym typeface="Roboto"/>
              </a:rPr>
              <a:t>Transaction Count prediction for next 6 months</a:t>
            </a:r>
            <a:endParaRPr b="1" sz="900">
              <a:solidFill>
                <a:srgbClr val="434343"/>
              </a:solidFill>
              <a:latin typeface="Roboto"/>
              <a:ea typeface="Roboto"/>
              <a:cs typeface="Roboto"/>
              <a:sym typeface="Roboto"/>
            </a:endParaRPr>
          </a:p>
        </p:txBody>
      </p:sp>
      <p:cxnSp>
        <p:nvCxnSpPr>
          <p:cNvPr id="240" name="Google Shape;240;p23"/>
          <p:cNvCxnSpPr/>
          <p:nvPr/>
        </p:nvCxnSpPr>
        <p:spPr>
          <a:xfrm>
            <a:off x="431850" y="575475"/>
            <a:ext cx="7914600" cy="0"/>
          </a:xfrm>
          <a:prstGeom prst="straightConnector1">
            <a:avLst/>
          </a:prstGeom>
          <a:noFill/>
          <a:ln cap="flat" cmpd="sng" w="28575">
            <a:solidFill>
              <a:srgbClr val="0000FF"/>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44" name="Shape 244"/>
        <p:cNvGrpSpPr/>
        <p:nvPr/>
      </p:nvGrpSpPr>
      <p:grpSpPr>
        <a:xfrm>
          <a:off x="0" y="0"/>
          <a:ext cx="0" cy="0"/>
          <a:chOff x="0" y="0"/>
          <a:chExt cx="0" cy="0"/>
        </a:xfrm>
      </p:grpSpPr>
      <p:sp>
        <p:nvSpPr>
          <p:cNvPr id="245" name="Google Shape;245;p24"/>
          <p:cNvSpPr txBox="1"/>
          <p:nvPr>
            <p:ph type="title"/>
          </p:nvPr>
        </p:nvSpPr>
        <p:spPr>
          <a:xfrm>
            <a:off x="311700" y="1533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7142"/>
              <a:buNone/>
            </a:pPr>
            <a:r>
              <a:t/>
            </a:r>
            <a:endParaRPr sz="2100"/>
          </a:p>
          <a:p>
            <a:pPr indent="0" lvl="0" marL="0" rtl="0" algn="l">
              <a:spcBef>
                <a:spcPts val="0"/>
              </a:spcBef>
              <a:spcAft>
                <a:spcPts val="0"/>
              </a:spcAft>
              <a:buSzPct val="47142"/>
              <a:buNone/>
            </a:pPr>
            <a:r>
              <a:t/>
            </a:r>
            <a:endParaRPr sz="2100"/>
          </a:p>
          <a:p>
            <a:pPr indent="0" lvl="0" marL="0" rtl="0" algn="l">
              <a:spcBef>
                <a:spcPts val="0"/>
              </a:spcBef>
              <a:spcAft>
                <a:spcPts val="0"/>
              </a:spcAft>
              <a:buSzPct val="47142"/>
              <a:buNone/>
            </a:pPr>
            <a:r>
              <a:t/>
            </a:r>
            <a:endParaRPr sz="2100"/>
          </a:p>
        </p:txBody>
      </p:sp>
      <p:sp>
        <p:nvSpPr>
          <p:cNvPr id="246" name="Google Shape;246;p24"/>
          <p:cNvSpPr txBox="1"/>
          <p:nvPr/>
        </p:nvSpPr>
        <p:spPr>
          <a:xfrm>
            <a:off x="979275" y="1244450"/>
            <a:ext cx="7304100" cy="137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GB" sz="1800" u="sng">
                <a:solidFill>
                  <a:schemeClr val="dk1"/>
                </a:solidFill>
                <a:latin typeface="Roboto"/>
                <a:ea typeface="Roboto"/>
                <a:cs typeface="Roboto"/>
                <a:sym typeface="Roboto"/>
              </a:rPr>
              <a:t>While engagement keeps users in, fraud pushes them out. So we built a system to spot suspicious activity before it causes any damage</a:t>
            </a:r>
            <a:endParaRPr b="1" i="1" sz="1800" u="sng">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50" name="Shape 250"/>
        <p:cNvGrpSpPr/>
        <p:nvPr/>
      </p:nvGrpSpPr>
      <p:grpSpPr>
        <a:xfrm>
          <a:off x="0" y="0"/>
          <a:ext cx="0" cy="0"/>
          <a:chOff x="0" y="0"/>
          <a:chExt cx="0" cy="0"/>
        </a:xfrm>
      </p:grpSpPr>
      <p:sp>
        <p:nvSpPr>
          <p:cNvPr id="251" name="Google Shape;251;p25"/>
          <p:cNvSpPr txBox="1"/>
          <p:nvPr>
            <p:ph idx="4294967295"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Fraud Detection: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2" name="Google Shape;252;p25"/>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GB"/>
              <a:t>           </a:t>
            </a:r>
            <a:r>
              <a:rPr b="1" i="1" lang="en-GB">
                <a:solidFill>
                  <a:schemeClr val="dk1"/>
                </a:solidFill>
              </a:rPr>
              <a:t>From hugs to heists—here’s how we catch fraudsters before they catch us!</a:t>
            </a:r>
            <a:endParaRPr b="1" i="1">
              <a:solidFill>
                <a:schemeClr val="dk1"/>
              </a:solidFill>
            </a:endParaRPr>
          </a:p>
        </p:txBody>
      </p:sp>
      <p:pic>
        <p:nvPicPr>
          <p:cNvPr descr="a fraud alert sign with a red light on it (provided by Tenor)" id="253" name="Google Shape;253;p25"/>
          <p:cNvPicPr preferRelativeResize="0"/>
          <p:nvPr/>
        </p:nvPicPr>
        <p:blipFill>
          <a:blip r:embed="rId3">
            <a:alphaModFix/>
          </a:blip>
          <a:stretch>
            <a:fillRect/>
          </a:stretch>
        </p:blipFill>
        <p:spPr>
          <a:xfrm>
            <a:off x="3737025" y="2342400"/>
            <a:ext cx="1905000" cy="1905000"/>
          </a:xfrm>
          <a:prstGeom prst="rect">
            <a:avLst/>
          </a:prstGeom>
          <a:noFill/>
          <a:ln>
            <a:noFill/>
          </a:ln>
        </p:spPr>
      </p:pic>
      <p:cxnSp>
        <p:nvCxnSpPr>
          <p:cNvPr id="254" name="Google Shape;254;p25"/>
          <p:cNvCxnSpPr/>
          <p:nvPr/>
        </p:nvCxnSpPr>
        <p:spPr>
          <a:xfrm>
            <a:off x="439625" y="972600"/>
            <a:ext cx="8232300" cy="9600"/>
          </a:xfrm>
          <a:prstGeom prst="straightConnector1">
            <a:avLst/>
          </a:prstGeom>
          <a:noFill/>
          <a:ln cap="flat" cmpd="sng" w="28575">
            <a:solidFill>
              <a:srgbClr val="0000F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58" name="Shape 258"/>
        <p:cNvGrpSpPr/>
        <p:nvPr/>
      </p:nvGrpSpPr>
      <p:grpSpPr>
        <a:xfrm>
          <a:off x="0" y="0"/>
          <a:ext cx="0" cy="0"/>
          <a:chOff x="0" y="0"/>
          <a:chExt cx="0" cy="0"/>
        </a:xfrm>
      </p:grpSpPr>
      <p:sp>
        <p:nvSpPr>
          <p:cNvPr id="259" name="Google Shape;259;p26"/>
          <p:cNvSpPr txBox="1"/>
          <p:nvPr>
            <p:ph idx="4294967295" type="title"/>
          </p:nvPr>
        </p:nvSpPr>
        <p:spPr>
          <a:xfrm>
            <a:off x="311700" y="410000"/>
            <a:ext cx="8520600" cy="607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Fraud Detection Overview: </a:t>
            </a:r>
            <a:r>
              <a:rPr lang="en-GB"/>
              <a:t>Hybrid Approach</a:t>
            </a:r>
            <a:endParaRPr/>
          </a:p>
          <a:p>
            <a:pPr indent="0" lvl="0" marL="0" rtl="0" algn="l">
              <a:spcBef>
                <a:spcPts val="0"/>
              </a:spcBef>
              <a:spcAft>
                <a:spcPts val="0"/>
              </a:spcAft>
              <a:buNone/>
            </a:pPr>
            <a:r>
              <a:t/>
            </a:r>
            <a:endParaRPr/>
          </a:p>
        </p:txBody>
      </p:sp>
      <p:sp>
        <p:nvSpPr>
          <p:cNvPr id="260" name="Google Shape;260;p26"/>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cxnSp>
        <p:nvCxnSpPr>
          <p:cNvPr id="261" name="Google Shape;261;p26"/>
          <p:cNvCxnSpPr/>
          <p:nvPr/>
        </p:nvCxnSpPr>
        <p:spPr>
          <a:xfrm flipH="1" rot="10800000">
            <a:off x="431850" y="919100"/>
            <a:ext cx="8280300" cy="18000"/>
          </a:xfrm>
          <a:prstGeom prst="straightConnector1">
            <a:avLst/>
          </a:prstGeom>
          <a:noFill/>
          <a:ln cap="flat" cmpd="sng" w="28575">
            <a:solidFill>
              <a:srgbClr val="0000FF"/>
            </a:solidFill>
            <a:prstDash val="solid"/>
            <a:round/>
            <a:headEnd len="med" w="med" type="none"/>
            <a:tailEnd len="med" w="med" type="none"/>
          </a:ln>
        </p:spPr>
      </p:cxnSp>
      <p:pic>
        <p:nvPicPr>
          <p:cNvPr id="262" name="Google Shape;262;p26"/>
          <p:cNvPicPr preferRelativeResize="0"/>
          <p:nvPr/>
        </p:nvPicPr>
        <p:blipFill>
          <a:blip r:embed="rId3">
            <a:alphaModFix/>
          </a:blip>
          <a:stretch>
            <a:fillRect/>
          </a:stretch>
        </p:blipFill>
        <p:spPr>
          <a:xfrm>
            <a:off x="311700" y="1229875"/>
            <a:ext cx="8520600" cy="3339001"/>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66" name="Shape 266"/>
        <p:cNvGrpSpPr/>
        <p:nvPr/>
      </p:nvGrpSpPr>
      <p:grpSpPr>
        <a:xfrm>
          <a:off x="0" y="0"/>
          <a:ext cx="0" cy="0"/>
          <a:chOff x="0" y="0"/>
          <a:chExt cx="0" cy="0"/>
        </a:xfrm>
      </p:grpSpPr>
      <p:sp>
        <p:nvSpPr>
          <p:cNvPr id="267" name="Google Shape;267;p27"/>
          <p:cNvSpPr txBox="1"/>
          <p:nvPr>
            <p:ph idx="2" type="body"/>
          </p:nvPr>
        </p:nvSpPr>
        <p:spPr>
          <a:xfrm>
            <a:off x="4832400" y="1229975"/>
            <a:ext cx="3999900" cy="35037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a:t>Blended Fraud Detection Strategy:</a:t>
            </a:r>
            <a:endParaRPr/>
          </a:p>
          <a:p>
            <a:pPr indent="0" lvl="0" marL="0" rtl="0" algn="l">
              <a:spcBef>
                <a:spcPts val="1200"/>
              </a:spcBef>
              <a:spcAft>
                <a:spcPts val="1200"/>
              </a:spcAft>
              <a:buNone/>
            </a:pPr>
            <a:r>
              <a:t/>
            </a:r>
            <a:endParaRPr/>
          </a:p>
        </p:txBody>
      </p:sp>
      <p:sp>
        <p:nvSpPr>
          <p:cNvPr id="268" name="Google Shape;268;p27"/>
          <p:cNvSpPr txBox="1"/>
          <p:nvPr>
            <p:ph type="title"/>
          </p:nvPr>
        </p:nvSpPr>
        <p:spPr>
          <a:xfrm>
            <a:off x="311700" y="4461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Hybrid Fraud Detection Strategy</a:t>
            </a:r>
            <a:endParaRPr/>
          </a:p>
          <a:p>
            <a:pPr indent="0" lvl="0" marL="0" rtl="0" algn="l">
              <a:spcBef>
                <a:spcPts val="0"/>
              </a:spcBef>
              <a:spcAft>
                <a:spcPts val="0"/>
              </a:spcAft>
              <a:buNone/>
            </a:pPr>
            <a:r>
              <a:t/>
            </a:r>
            <a:endParaRPr/>
          </a:p>
        </p:txBody>
      </p:sp>
      <p:sp>
        <p:nvSpPr>
          <p:cNvPr id="269" name="Google Shape;269;p27"/>
          <p:cNvSpPr txBox="1"/>
          <p:nvPr>
            <p:ph idx="1" type="body"/>
          </p:nvPr>
        </p:nvSpPr>
        <p:spPr>
          <a:xfrm>
            <a:off x="311700" y="1229975"/>
            <a:ext cx="3999900" cy="3503700"/>
          </a:xfrm>
          <a:prstGeom prst="rect">
            <a:avLst/>
          </a:prstGeom>
          <a:ln cap="flat" cmpd="sng" w="28575">
            <a:solidFill>
              <a:srgbClr val="3C78D8"/>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t/>
            </a:r>
            <a:endParaRPr sz="4200">
              <a:solidFill>
                <a:srgbClr val="000000"/>
              </a:solidFill>
              <a:latin typeface="Arial"/>
              <a:ea typeface="Arial"/>
              <a:cs typeface="Arial"/>
              <a:sym typeface="Arial"/>
            </a:endParaRPr>
          </a:p>
          <a:p>
            <a:pPr indent="0" lvl="0" marL="0" rtl="0" algn="l">
              <a:spcBef>
                <a:spcPts val="1200"/>
              </a:spcBef>
              <a:spcAft>
                <a:spcPts val="0"/>
              </a:spcAft>
              <a:buNone/>
            </a:pPr>
            <a:r>
              <a:t/>
            </a:r>
            <a:endParaRPr sz="4200">
              <a:solidFill>
                <a:srgbClr val="000000"/>
              </a:solidFill>
              <a:latin typeface="Arial"/>
              <a:ea typeface="Arial"/>
              <a:cs typeface="Arial"/>
              <a:sym typeface="Arial"/>
            </a:endParaRPr>
          </a:p>
          <a:p>
            <a:pPr indent="0" lvl="0" marL="0" rtl="0" algn="l">
              <a:spcBef>
                <a:spcPts val="1200"/>
              </a:spcBef>
              <a:spcAft>
                <a:spcPts val="0"/>
              </a:spcAft>
              <a:buNone/>
            </a:pPr>
            <a:r>
              <a:t/>
            </a:r>
            <a:endParaRPr sz="4200">
              <a:solidFill>
                <a:srgbClr val="000000"/>
              </a:solidFill>
              <a:latin typeface="Arial"/>
              <a:ea typeface="Arial"/>
              <a:cs typeface="Arial"/>
              <a:sym typeface="Arial"/>
            </a:endParaRPr>
          </a:p>
          <a:p>
            <a:pPr indent="0" lvl="0" marL="0" rtl="0" algn="l">
              <a:spcBef>
                <a:spcPts val="1200"/>
              </a:spcBef>
              <a:spcAft>
                <a:spcPts val="0"/>
              </a:spcAft>
              <a:buNone/>
            </a:pPr>
            <a:r>
              <a:t/>
            </a:r>
            <a:endParaRPr sz="4200">
              <a:solidFill>
                <a:srgbClr val="000000"/>
              </a:solidFill>
              <a:latin typeface="Arial"/>
              <a:ea typeface="Arial"/>
              <a:cs typeface="Arial"/>
              <a:sym typeface="Arial"/>
            </a:endParaRPr>
          </a:p>
          <a:p>
            <a:pPr indent="0" lvl="0" marL="0" rtl="0" algn="l">
              <a:spcBef>
                <a:spcPts val="1200"/>
              </a:spcBef>
              <a:spcAft>
                <a:spcPts val="0"/>
              </a:spcAft>
              <a:buNone/>
            </a:pPr>
            <a:r>
              <a:t/>
            </a:r>
            <a:endParaRPr sz="4200">
              <a:solidFill>
                <a:srgbClr val="000000"/>
              </a:solidFill>
              <a:latin typeface="Arial"/>
              <a:ea typeface="Arial"/>
              <a:cs typeface="Arial"/>
              <a:sym typeface="Arial"/>
            </a:endParaRPr>
          </a:p>
          <a:p>
            <a:pPr indent="0" lvl="0" marL="0" rtl="0" algn="l">
              <a:spcBef>
                <a:spcPts val="1200"/>
              </a:spcBef>
              <a:spcAft>
                <a:spcPts val="0"/>
              </a:spcAft>
              <a:buNone/>
            </a:pPr>
            <a:r>
              <a:t/>
            </a:r>
            <a:endParaRPr sz="4200">
              <a:solidFill>
                <a:srgbClr val="000000"/>
              </a:solidFill>
              <a:latin typeface="Arial"/>
              <a:ea typeface="Arial"/>
              <a:cs typeface="Arial"/>
              <a:sym typeface="Arial"/>
            </a:endParaRPr>
          </a:p>
          <a:p>
            <a:pPr indent="0" lvl="0" marL="0" rtl="0" algn="l">
              <a:spcBef>
                <a:spcPts val="1200"/>
              </a:spcBef>
              <a:spcAft>
                <a:spcPts val="0"/>
              </a:spcAft>
              <a:buNone/>
            </a:pPr>
            <a:r>
              <a:t/>
            </a:r>
            <a:endParaRPr sz="4200">
              <a:solidFill>
                <a:srgbClr val="000000"/>
              </a:solidFill>
              <a:latin typeface="Arial"/>
              <a:ea typeface="Arial"/>
              <a:cs typeface="Arial"/>
              <a:sym typeface="Arial"/>
            </a:endParaRPr>
          </a:p>
          <a:p>
            <a:pPr indent="0" lvl="0" marL="0" rtl="0" algn="l">
              <a:spcBef>
                <a:spcPts val="1200"/>
              </a:spcBef>
              <a:spcAft>
                <a:spcPts val="0"/>
              </a:spcAft>
              <a:buNone/>
            </a:pPr>
            <a:r>
              <a:t/>
            </a:r>
            <a:endParaRPr sz="4200">
              <a:solidFill>
                <a:srgbClr val="000000"/>
              </a:solidFill>
              <a:latin typeface="Arial"/>
              <a:ea typeface="Arial"/>
              <a:cs typeface="Arial"/>
              <a:sym typeface="Arial"/>
            </a:endParaRPr>
          </a:p>
          <a:p>
            <a:pPr indent="0" lvl="0" marL="0" rtl="0" algn="l">
              <a:spcBef>
                <a:spcPts val="1200"/>
              </a:spcBef>
              <a:spcAft>
                <a:spcPts val="0"/>
              </a:spcAft>
              <a:buNone/>
            </a:pPr>
            <a:r>
              <a:t/>
            </a:r>
            <a:endParaRPr sz="4200">
              <a:solidFill>
                <a:srgbClr val="000000"/>
              </a:solidFill>
              <a:latin typeface="Arial"/>
              <a:ea typeface="Arial"/>
              <a:cs typeface="Arial"/>
              <a:sym typeface="Arial"/>
            </a:endParaRPr>
          </a:p>
          <a:p>
            <a:pPr indent="0" lvl="0" marL="0" rtl="0" algn="l">
              <a:spcBef>
                <a:spcPts val="1200"/>
              </a:spcBef>
              <a:spcAft>
                <a:spcPts val="0"/>
              </a:spcAft>
              <a:buNone/>
            </a:pPr>
            <a:r>
              <a:rPr lang="en-GB" sz="4200">
                <a:solidFill>
                  <a:srgbClr val="000000"/>
                </a:solidFill>
                <a:latin typeface="Arial"/>
                <a:ea typeface="Arial"/>
                <a:cs typeface="Arial"/>
                <a:sym typeface="Arial"/>
              </a:rPr>
              <a:t>0.22% of transactions are agreed to be </a:t>
            </a:r>
            <a:r>
              <a:rPr lang="en-GB" sz="4200">
                <a:solidFill>
                  <a:srgbClr val="000000"/>
                </a:solidFill>
                <a:latin typeface="Arial"/>
                <a:ea typeface="Arial"/>
                <a:cs typeface="Arial"/>
                <a:sym typeface="Arial"/>
              </a:rPr>
              <a:t>suspicious</a:t>
            </a:r>
            <a:r>
              <a:rPr lang="en-GB" sz="4200">
                <a:solidFill>
                  <a:srgbClr val="000000"/>
                </a:solidFill>
                <a:latin typeface="Arial"/>
                <a:ea typeface="Arial"/>
                <a:cs typeface="Arial"/>
                <a:sym typeface="Arial"/>
              </a:rPr>
              <a:t> or </a:t>
            </a:r>
            <a:r>
              <a:rPr lang="en-GB" sz="4200">
                <a:solidFill>
                  <a:srgbClr val="000000"/>
                </a:solidFill>
                <a:latin typeface="Arial"/>
                <a:ea typeface="Arial"/>
                <a:cs typeface="Arial"/>
                <a:sym typeface="Arial"/>
              </a:rPr>
              <a:t>fraudulent by the hybrid model </a:t>
            </a:r>
            <a:r>
              <a:rPr lang="en-GB" sz="4200">
                <a:solidFill>
                  <a:srgbClr val="000000"/>
                </a:solidFill>
                <a:latin typeface="Arial"/>
                <a:ea typeface="Arial"/>
                <a:cs typeface="Arial"/>
                <a:sym typeface="Arial"/>
              </a:rPr>
              <a:t> </a:t>
            </a:r>
            <a:endParaRPr sz="4200">
              <a:solidFill>
                <a:srgbClr val="000000"/>
              </a:solidFill>
              <a:latin typeface="Arial"/>
              <a:ea typeface="Arial"/>
              <a:cs typeface="Arial"/>
              <a:sym typeface="Arial"/>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cxnSp>
        <p:nvCxnSpPr>
          <p:cNvPr id="270" name="Google Shape;270;p27"/>
          <p:cNvCxnSpPr/>
          <p:nvPr/>
        </p:nvCxnSpPr>
        <p:spPr>
          <a:xfrm flipH="1" rot="10800000">
            <a:off x="431850" y="919100"/>
            <a:ext cx="8280300" cy="18000"/>
          </a:xfrm>
          <a:prstGeom prst="straightConnector1">
            <a:avLst/>
          </a:prstGeom>
          <a:noFill/>
          <a:ln cap="flat" cmpd="sng" w="28575">
            <a:solidFill>
              <a:srgbClr val="0000FF"/>
            </a:solidFill>
            <a:prstDash val="solid"/>
            <a:round/>
            <a:headEnd len="med" w="med" type="none"/>
            <a:tailEnd len="med" w="med" type="none"/>
          </a:ln>
        </p:spPr>
      </p:cxnSp>
      <p:pic>
        <p:nvPicPr>
          <p:cNvPr id="271" name="Google Shape;271;p27"/>
          <p:cNvPicPr preferRelativeResize="0"/>
          <p:nvPr/>
        </p:nvPicPr>
        <p:blipFill>
          <a:blip r:embed="rId3">
            <a:alphaModFix/>
          </a:blip>
          <a:stretch>
            <a:fillRect/>
          </a:stretch>
        </p:blipFill>
        <p:spPr>
          <a:xfrm>
            <a:off x="5435775" y="1618075"/>
            <a:ext cx="2944351" cy="3021099"/>
          </a:xfrm>
          <a:prstGeom prst="rect">
            <a:avLst/>
          </a:prstGeom>
          <a:noFill/>
          <a:ln>
            <a:noFill/>
          </a:ln>
        </p:spPr>
      </p:pic>
      <p:pic>
        <p:nvPicPr>
          <p:cNvPr id="272" name="Google Shape;272;p27"/>
          <p:cNvPicPr preferRelativeResize="0"/>
          <p:nvPr/>
        </p:nvPicPr>
        <p:blipFill>
          <a:blip r:embed="rId4">
            <a:alphaModFix/>
          </a:blip>
          <a:stretch>
            <a:fillRect/>
          </a:stretch>
        </p:blipFill>
        <p:spPr>
          <a:xfrm>
            <a:off x="359925" y="1352925"/>
            <a:ext cx="3629525" cy="26395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76" name="Shape 276"/>
        <p:cNvGrpSpPr/>
        <p:nvPr/>
      </p:nvGrpSpPr>
      <p:grpSpPr>
        <a:xfrm>
          <a:off x="0" y="0"/>
          <a:ext cx="0" cy="0"/>
          <a:chOff x="0" y="0"/>
          <a:chExt cx="0" cy="0"/>
        </a:xfrm>
      </p:grpSpPr>
      <p:sp>
        <p:nvSpPr>
          <p:cNvPr id="277" name="Google Shape;277;p28"/>
          <p:cNvSpPr/>
          <p:nvPr/>
        </p:nvSpPr>
        <p:spPr>
          <a:xfrm>
            <a:off x="1205275" y="3061400"/>
            <a:ext cx="2142300" cy="7773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8" name="Google Shape;278;p28"/>
          <p:cNvSpPr/>
          <p:nvPr/>
        </p:nvSpPr>
        <p:spPr>
          <a:xfrm>
            <a:off x="1313750" y="2130325"/>
            <a:ext cx="2142300" cy="7773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9" name="Google Shape;279;p28"/>
          <p:cNvSpPr/>
          <p:nvPr/>
        </p:nvSpPr>
        <p:spPr>
          <a:xfrm>
            <a:off x="1169125" y="1551800"/>
            <a:ext cx="2232900" cy="4137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0" name="Google Shape;280;p28"/>
          <p:cNvSpPr txBox="1"/>
          <p:nvPr>
            <p:ph idx="4294967295"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Insights</a:t>
            </a:r>
            <a:endParaRPr/>
          </a:p>
          <a:p>
            <a:pPr indent="0" lvl="0" marL="0" rtl="0" algn="l">
              <a:spcBef>
                <a:spcPts val="0"/>
              </a:spcBef>
              <a:spcAft>
                <a:spcPts val="0"/>
              </a:spcAft>
              <a:buNone/>
            </a:pPr>
            <a:r>
              <a:t/>
            </a:r>
            <a:endParaRPr/>
          </a:p>
        </p:txBody>
      </p:sp>
      <p:cxnSp>
        <p:nvCxnSpPr>
          <p:cNvPr id="281" name="Google Shape;281;p28"/>
          <p:cNvCxnSpPr/>
          <p:nvPr/>
        </p:nvCxnSpPr>
        <p:spPr>
          <a:xfrm flipH="1" rot="10800000">
            <a:off x="431850" y="919100"/>
            <a:ext cx="8280300" cy="18000"/>
          </a:xfrm>
          <a:prstGeom prst="straightConnector1">
            <a:avLst/>
          </a:prstGeom>
          <a:noFill/>
          <a:ln cap="flat" cmpd="sng" w="28575">
            <a:solidFill>
              <a:srgbClr val="0000FF"/>
            </a:solidFill>
            <a:prstDash val="solid"/>
            <a:round/>
            <a:headEnd len="med" w="med" type="none"/>
            <a:tailEnd len="med" w="med" type="none"/>
          </a:ln>
        </p:spPr>
      </p:cxnSp>
      <p:grpSp>
        <p:nvGrpSpPr>
          <p:cNvPr id="282" name="Google Shape;282;p28"/>
          <p:cNvGrpSpPr/>
          <p:nvPr/>
        </p:nvGrpSpPr>
        <p:grpSpPr>
          <a:xfrm>
            <a:off x="3191000" y="2488108"/>
            <a:ext cx="4094300" cy="607843"/>
            <a:chOff x="3977400" y="946003"/>
            <a:chExt cx="4094300" cy="1193487"/>
          </a:xfrm>
        </p:grpSpPr>
        <p:grpSp>
          <p:nvGrpSpPr>
            <p:cNvPr id="283" name="Google Shape;283;p28"/>
            <p:cNvGrpSpPr/>
            <p:nvPr/>
          </p:nvGrpSpPr>
          <p:grpSpPr>
            <a:xfrm>
              <a:off x="4732925" y="1140987"/>
              <a:ext cx="529800" cy="998503"/>
              <a:chOff x="4318975" y="1083450"/>
              <a:chExt cx="529800" cy="591250"/>
            </a:xfrm>
          </p:grpSpPr>
          <p:sp>
            <p:nvSpPr>
              <p:cNvPr id="284" name="Google Shape;284;p28"/>
              <p:cNvSpPr/>
              <p:nvPr/>
            </p:nvSpPr>
            <p:spPr>
              <a:xfrm>
                <a:off x="4517125" y="1086100"/>
                <a:ext cx="133500" cy="5886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 name="Google Shape;285;p28"/>
              <p:cNvCxnSpPr/>
              <p:nvPr/>
            </p:nvCxnSpPr>
            <p:spPr>
              <a:xfrm rot="10800000">
                <a:off x="4318975" y="1083450"/>
                <a:ext cx="529800" cy="0"/>
              </a:xfrm>
              <a:prstGeom prst="straightConnector1">
                <a:avLst/>
              </a:prstGeom>
              <a:noFill/>
              <a:ln cap="flat" cmpd="sng" w="9525">
                <a:solidFill>
                  <a:schemeClr val="dk1"/>
                </a:solidFill>
                <a:prstDash val="solid"/>
                <a:round/>
                <a:headEnd len="sm" w="sm" type="none"/>
                <a:tailEnd len="sm" w="sm" type="none"/>
              </a:ln>
            </p:spPr>
          </p:cxnSp>
        </p:grpSp>
        <p:sp>
          <p:nvSpPr>
            <p:cNvPr id="286" name="Google Shape;286;p28"/>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dk1"/>
                  </a:solidFill>
                  <a:latin typeface="Roboto"/>
                  <a:ea typeface="Roboto"/>
                  <a:cs typeface="Roboto"/>
                  <a:sym typeface="Roboto"/>
                </a:rPr>
                <a:t>🔁 STANDARD users over-targeted with fund re-engagement — diversify</a:t>
              </a:r>
              <a:endParaRPr b="1" sz="1100">
                <a:solidFill>
                  <a:schemeClr val="dk1"/>
                </a:solidFill>
                <a:latin typeface="Roboto"/>
                <a:ea typeface="Roboto"/>
                <a:cs typeface="Roboto"/>
                <a:sym typeface="Roboto"/>
              </a:endParaRPr>
            </a:p>
          </p:txBody>
        </p:sp>
        <p:sp>
          <p:nvSpPr>
            <p:cNvPr id="287" name="Google Shape;287;p28"/>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288" name="Google Shape;288;p28"/>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GB" sz="1100">
                  <a:solidFill>
                    <a:schemeClr val="dk1"/>
                  </a:solidFill>
                  <a:latin typeface="Roboto"/>
                  <a:ea typeface="Roboto"/>
                  <a:cs typeface="Roboto"/>
                  <a:sym typeface="Roboto"/>
                </a:rPr>
                <a:t>3</a:t>
              </a:r>
              <a:endParaRPr b="1" sz="1100">
                <a:solidFill>
                  <a:schemeClr val="dk1"/>
                </a:solidFill>
                <a:latin typeface="Roboto"/>
                <a:ea typeface="Roboto"/>
                <a:cs typeface="Roboto"/>
                <a:sym typeface="Roboto"/>
              </a:endParaRPr>
            </a:p>
          </p:txBody>
        </p:sp>
      </p:grpSp>
      <p:grpSp>
        <p:nvGrpSpPr>
          <p:cNvPr id="289" name="Google Shape;289;p28"/>
          <p:cNvGrpSpPr/>
          <p:nvPr/>
        </p:nvGrpSpPr>
        <p:grpSpPr>
          <a:xfrm>
            <a:off x="3191000" y="1877076"/>
            <a:ext cx="4094300" cy="732204"/>
            <a:chOff x="3977400" y="946003"/>
            <a:chExt cx="4094300" cy="1193487"/>
          </a:xfrm>
        </p:grpSpPr>
        <p:grpSp>
          <p:nvGrpSpPr>
            <p:cNvPr id="290" name="Google Shape;290;p28"/>
            <p:cNvGrpSpPr/>
            <p:nvPr/>
          </p:nvGrpSpPr>
          <p:grpSpPr>
            <a:xfrm>
              <a:off x="4732925" y="1140987"/>
              <a:ext cx="529800" cy="998503"/>
              <a:chOff x="4318975" y="1083450"/>
              <a:chExt cx="529800" cy="591250"/>
            </a:xfrm>
          </p:grpSpPr>
          <p:sp>
            <p:nvSpPr>
              <p:cNvPr id="291" name="Google Shape;291;p28"/>
              <p:cNvSpPr/>
              <p:nvPr/>
            </p:nvSpPr>
            <p:spPr>
              <a:xfrm>
                <a:off x="4517125" y="1086100"/>
                <a:ext cx="133500" cy="5886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 name="Google Shape;292;p28"/>
              <p:cNvCxnSpPr/>
              <p:nvPr/>
            </p:nvCxnSpPr>
            <p:spPr>
              <a:xfrm rot="10800000">
                <a:off x="4318975" y="1083450"/>
                <a:ext cx="529800" cy="0"/>
              </a:xfrm>
              <a:prstGeom prst="straightConnector1">
                <a:avLst/>
              </a:prstGeom>
              <a:noFill/>
              <a:ln cap="flat" cmpd="sng" w="9525">
                <a:solidFill>
                  <a:schemeClr val="dk1"/>
                </a:solidFill>
                <a:prstDash val="solid"/>
                <a:round/>
                <a:headEnd len="sm" w="sm" type="none"/>
                <a:tailEnd len="sm" w="sm" type="none"/>
              </a:ln>
            </p:spPr>
          </p:cxnSp>
        </p:grpSp>
        <p:sp>
          <p:nvSpPr>
            <p:cNvPr id="293" name="Google Shape;293;p28"/>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dk1"/>
                  </a:solidFill>
                  <a:latin typeface="Roboto"/>
                  <a:ea typeface="Roboto"/>
                  <a:cs typeface="Roboto"/>
                  <a:sym typeface="Roboto"/>
                </a:rPr>
                <a:t>🪙 </a:t>
              </a:r>
              <a:r>
                <a:rPr b="1" lang="en-GB" sz="1100">
                  <a:solidFill>
                    <a:schemeClr val="dk1"/>
                  </a:solidFill>
                  <a:latin typeface="Roboto"/>
                  <a:ea typeface="Roboto"/>
                  <a:cs typeface="Roboto"/>
                  <a:sym typeface="Roboto"/>
                </a:rPr>
                <a:t>Free trial users (METAL_FREE, PREMIUM_OFFER) show high engagement</a:t>
              </a:r>
              <a:endParaRPr b="1" sz="1100">
                <a:solidFill>
                  <a:schemeClr val="dk1"/>
                </a:solidFill>
                <a:latin typeface="Roboto"/>
                <a:ea typeface="Roboto"/>
                <a:cs typeface="Roboto"/>
                <a:sym typeface="Roboto"/>
              </a:endParaRPr>
            </a:p>
          </p:txBody>
        </p:sp>
        <p:sp>
          <p:nvSpPr>
            <p:cNvPr id="294" name="Google Shape;294;p28"/>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295" name="Google Shape;295;p28"/>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GB" sz="1100">
                  <a:solidFill>
                    <a:schemeClr val="dk1"/>
                  </a:solidFill>
                  <a:latin typeface="Roboto"/>
                  <a:ea typeface="Roboto"/>
                  <a:cs typeface="Roboto"/>
                  <a:sym typeface="Roboto"/>
                </a:rPr>
                <a:t>2</a:t>
              </a:r>
              <a:endParaRPr b="1" sz="1100">
                <a:solidFill>
                  <a:schemeClr val="dk1"/>
                </a:solidFill>
                <a:latin typeface="Roboto"/>
                <a:ea typeface="Roboto"/>
                <a:cs typeface="Roboto"/>
                <a:sym typeface="Roboto"/>
              </a:endParaRPr>
            </a:p>
          </p:txBody>
        </p:sp>
      </p:grpSp>
      <p:grpSp>
        <p:nvGrpSpPr>
          <p:cNvPr id="296" name="Google Shape;296;p28"/>
          <p:cNvGrpSpPr/>
          <p:nvPr/>
        </p:nvGrpSpPr>
        <p:grpSpPr>
          <a:xfrm>
            <a:off x="3191000" y="1271452"/>
            <a:ext cx="4094300" cy="777378"/>
            <a:chOff x="3977400" y="946003"/>
            <a:chExt cx="4094300" cy="1193579"/>
          </a:xfrm>
        </p:grpSpPr>
        <p:grpSp>
          <p:nvGrpSpPr>
            <p:cNvPr id="297" name="Google Shape;297;p28"/>
            <p:cNvGrpSpPr/>
            <p:nvPr/>
          </p:nvGrpSpPr>
          <p:grpSpPr>
            <a:xfrm>
              <a:off x="4732925" y="1140987"/>
              <a:ext cx="529800" cy="998596"/>
              <a:chOff x="4318975" y="1083450"/>
              <a:chExt cx="529800" cy="591305"/>
            </a:xfrm>
          </p:grpSpPr>
          <p:sp>
            <p:nvSpPr>
              <p:cNvPr id="298" name="Google Shape;298;p28"/>
              <p:cNvSpPr/>
              <p:nvPr/>
            </p:nvSpPr>
            <p:spPr>
              <a:xfrm>
                <a:off x="4517129" y="1083455"/>
                <a:ext cx="133500" cy="5913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28"/>
              <p:cNvCxnSpPr/>
              <p:nvPr/>
            </p:nvCxnSpPr>
            <p:spPr>
              <a:xfrm rot="10800000">
                <a:off x="4318975" y="1083450"/>
                <a:ext cx="529800" cy="0"/>
              </a:xfrm>
              <a:prstGeom prst="straightConnector1">
                <a:avLst/>
              </a:prstGeom>
              <a:noFill/>
              <a:ln cap="flat" cmpd="sng" w="9525">
                <a:solidFill>
                  <a:schemeClr val="dk1"/>
                </a:solidFill>
                <a:prstDash val="solid"/>
                <a:round/>
                <a:headEnd len="sm" w="sm" type="none"/>
                <a:tailEnd len="sm" w="sm" type="none"/>
              </a:ln>
            </p:spPr>
          </p:cxnSp>
        </p:grpSp>
        <p:sp>
          <p:nvSpPr>
            <p:cNvPr id="300" name="Google Shape;300;p28"/>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dk1"/>
                  </a:solidFill>
                  <a:latin typeface="Roboto"/>
                  <a:ea typeface="Roboto"/>
                  <a:cs typeface="Roboto"/>
                  <a:sym typeface="Roboto"/>
                </a:rPr>
                <a:t>📬100% notification deliv</a:t>
              </a:r>
              <a:r>
                <a:rPr b="1" lang="en-GB" sz="1100">
                  <a:solidFill>
                    <a:schemeClr val="dk1"/>
                  </a:solidFill>
                  <a:latin typeface="Roboto"/>
                  <a:ea typeface="Roboto"/>
                  <a:cs typeface="Roboto"/>
                  <a:sym typeface="Roboto"/>
                </a:rPr>
                <a:t>e</a:t>
              </a:r>
              <a:r>
                <a:rPr b="1" lang="en-GB" sz="1100">
                  <a:solidFill>
                    <a:schemeClr val="dk1"/>
                  </a:solidFill>
                  <a:latin typeface="Roboto"/>
                  <a:ea typeface="Roboto"/>
                  <a:cs typeface="Roboto"/>
                  <a:sym typeface="Roboto"/>
                </a:rPr>
                <a:t>ry</a:t>
              </a:r>
              <a:endParaRPr b="1" sz="1100">
                <a:solidFill>
                  <a:schemeClr val="dk1"/>
                </a:solidFill>
                <a:latin typeface="Roboto"/>
                <a:ea typeface="Roboto"/>
                <a:cs typeface="Roboto"/>
                <a:sym typeface="Roboto"/>
              </a:endParaRPr>
            </a:p>
          </p:txBody>
        </p:sp>
        <p:sp>
          <p:nvSpPr>
            <p:cNvPr id="301" name="Google Shape;301;p28"/>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GB" sz="1100">
                  <a:solidFill>
                    <a:schemeClr val="dk1"/>
                  </a:solidFill>
                  <a:latin typeface="Roboto"/>
                  <a:ea typeface="Roboto"/>
                  <a:cs typeface="Roboto"/>
                  <a:sym typeface="Roboto"/>
                </a:rPr>
                <a:t>1</a:t>
              </a:r>
              <a:endParaRPr b="1" sz="1100">
                <a:solidFill>
                  <a:schemeClr val="dk1"/>
                </a:solidFill>
                <a:latin typeface="Roboto"/>
                <a:ea typeface="Roboto"/>
                <a:cs typeface="Roboto"/>
                <a:sym typeface="Roboto"/>
              </a:endParaRPr>
            </a:p>
          </p:txBody>
        </p:sp>
        <p:sp>
          <p:nvSpPr>
            <p:cNvPr id="302" name="Google Shape;302;p28"/>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grpSp>
      <p:grpSp>
        <p:nvGrpSpPr>
          <p:cNvPr id="303" name="Google Shape;303;p28"/>
          <p:cNvGrpSpPr/>
          <p:nvPr/>
        </p:nvGrpSpPr>
        <p:grpSpPr>
          <a:xfrm>
            <a:off x="3191000" y="2993058"/>
            <a:ext cx="4094300" cy="607843"/>
            <a:chOff x="3977400" y="946003"/>
            <a:chExt cx="4094300" cy="1193487"/>
          </a:xfrm>
        </p:grpSpPr>
        <p:grpSp>
          <p:nvGrpSpPr>
            <p:cNvPr id="304" name="Google Shape;304;p28"/>
            <p:cNvGrpSpPr/>
            <p:nvPr/>
          </p:nvGrpSpPr>
          <p:grpSpPr>
            <a:xfrm>
              <a:off x="4732925" y="1140987"/>
              <a:ext cx="529800" cy="998503"/>
              <a:chOff x="4318975" y="1083450"/>
              <a:chExt cx="529800" cy="591250"/>
            </a:xfrm>
          </p:grpSpPr>
          <p:sp>
            <p:nvSpPr>
              <p:cNvPr id="305" name="Google Shape;305;p28"/>
              <p:cNvSpPr/>
              <p:nvPr/>
            </p:nvSpPr>
            <p:spPr>
              <a:xfrm>
                <a:off x="4517125" y="1086100"/>
                <a:ext cx="133500" cy="5886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28"/>
              <p:cNvCxnSpPr/>
              <p:nvPr/>
            </p:nvCxnSpPr>
            <p:spPr>
              <a:xfrm rot="10800000">
                <a:off x="4318975" y="1083450"/>
                <a:ext cx="529800" cy="0"/>
              </a:xfrm>
              <a:prstGeom prst="straightConnector1">
                <a:avLst/>
              </a:prstGeom>
              <a:noFill/>
              <a:ln cap="flat" cmpd="sng" w="9525">
                <a:solidFill>
                  <a:schemeClr val="dk1"/>
                </a:solidFill>
                <a:prstDash val="solid"/>
                <a:round/>
                <a:headEnd len="sm" w="sm" type="none"/>
                <a:tailEnd len="sm" w="sm" type="none"/>
              </a:ln>
            </p:spPr>
          </p:cxnSp>
        </p:grpSp>
        <p:sp>
          <p:nvSpPr>
            <p:cNvPr id="307" name="Google Shape;307;p28"/>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GB" sz="1100">
                  <a:solidFill>
                    <a:schemeClr val="dk1"/>
                  </a:solidFill>
                  <a:latin typeface="Roboto"/>
                  <a:ea typeface="Roboto"/>
                  <a:cs typeface="Roboto"/>
                  <a:sym typeface="Roboto"/>
                </a:rPr>
                <a:t>4</a:t>
              </a:r>
              <a:endParaRPr b="1" sz="1100">
                <a:solidFill>
                  <a:schemeClr val="dk1"/>
                </a:solidFill>
                <a:latin typeface="Roboto"/>
                <a:ea typeface="Roboto"/>
                <a:cs typeface="Roboto"/>
                <a:sym typeface="Roboto"/>
              </a:endParaRPr>
            </a:p>
          </p:txBody>
        </p:sp>
        <p:sp>
          <p:nvSpPr>
            <p:cNvPr id="308" name="Google Shape;308;p28"/>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309" name="Google Shape;309;p28"/>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dk1"/>
                  </a:solidFill>
                  <a:latin typeface="Roboto"/>
                  <a:ea typeface="Roboto"/>
                  <a:cs typeface="Roboto"/>
                  <a:sym typeface="Roboto"/>
                </a:rPr>
                <a:t>₿ Crypto unlock = +15% engagement boost</a:t>
              </a:r>
              <a:endParaRPr b="1" sz="1100">
                <a:solidFill>
                  <a:schemeClr val="dk1"/>
                </a:solidFill>
                <a:latin typeface="Roboto"/>
                <a:ea typeface="Roboto"/>
                <a:cs typeface="Roboto"/>
                <a:sym typeface="Roboto"/>
              </a:endParaRPr>
            </a:p>
          </p:txBody>
        </p:sp>
      </p:grpSp>
      <p:grpSp>
        <p:nvGrpSpPr>
          <p:cNvPr id="310" name="Google Shape;310;p28"/>
          <p:cNvGrpSpPr/>
          <p:nvPr/>
        </p:nvGrpSpPr>
        <p:grpSpPr>
          <a:xfrm>
            <a:off x="3191000" y="3468558"/>
            <a:ext cx="4094300" cy="607843"/>
            <a:chOff x="3977400" y="946003"/>
            <a:chExt cx="4094300" cy="1193487"/>
          </a:xfrm>
        </p:grpSpPr>
        <p:grpSp>
          <p:nvGrpSpPr>
            <p:cNvPr id="311" name="Google Shape;311;p28"/>
            <p:cNvGrpSpPr/>
            <p:nvPr/>
          </p:nvGrpSpPr>
          <p:grpSpPr>
            <a:xfrm>
              <a:off x="4732925" y="1140987"/>
              <a:ext cx="529800" cy="998503"/>
              <a:chOff x="4318975" y="1083450"/>
              <a:chExt cx="529800" cy="591250"/>
            </a:xfrm>
          </p:grpSpPr>
          <p:sp>
            <p:nvSpPr>
              <p:cNvPr id="312" name="Google Shape;312;p28"/>
              <p:cNvSpPr/>
              <p:nvPr/>
            </p:nvSpPr>
            <p:spPr>
              <a:xfrm>
                <a:off x="4517125" y="1086100"/>
                <a:ext cx="133500" cy="5886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 name="Google Shape;313;p28"/>
              <p:cNvCxnSpPr/>
              <p:nvPr/>
            </p:nvCxnSpPr>
            <p:spPr>
              <a:xfrm rot="10800000">
                <a:off x="4318975" y="1083450"/>
                <a:ext cx="529800" cy="0"/>
              </a:xfrm>
              <a:prstGeom prst="straightConnector1">
                <a:avLst/>
              </a:prstGeom>
              <a:noFill/>
              <a:ln cap="flat" cmpd="sng" w="9525">
                <a:solidFill>
                  <a:schemeClr val="dk1"/>
                </a:solidFill>
                <a:prstDash val="solid"/>
                <a:round/>
                <a:headEnd len="sm" w="sm" type="none"/>
                <a:tailEnd len="sm" w="sm" type="none"/>
              </a:ln>
            </p:spPr>
          </p:cxnSp>
        </p:grpSp>
        <p:sp>
          <p:nvSpPr>
            <p:cNvPr id="314" name="Google Shape;314;p28"/>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GB" sz="1100">
                  <a:solidFill>
                    <a:schemeClr val="dk1"/>
                  </a:solidFill>
                  <a:latin typeface="Roboto"/>
                  <a:ea typeface="Roboto"/>
                  <a:cs typeface="Roboto"/>
                  <a:sym typeface="Roboto"/>
                </a:rPr>
                <a:t>5</a:t>
              </a:r>
              <a:endParaRPr b="1" sz="1100">
                <a:solidFill>
                  <a:schemeClr val="dk1"/>
                </a:solidFill>
                <a:latin typeface="Roboto"/>
                <a:ea typeface="Roboto"/>
                <a:cs typeface="Roboto"/>
                <a:sym typeface="Roboto"/>
              </a:endParaRPr>
            </a:p>
          </p:txBody>
        </p:sp>
        <p:sp>
          <p:nvSpPr>
            <p:cNvPr id="315" name="Google Shape;315;p28"/>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316" name="Google Shape;316;p28"/>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dk1"/>
                  </a:solidFill>
                  <a:latin typeface="Roboto"/>
                  <a:ea typeface="Roboto"/>
                  <a:cs typeface="Roboto"/>
                  <a:sym typeface="Roboto"/>
                </a:rPr>
                <a:t>📧 Email opt-in users = most engaged → prioritize email campaigns</a:t>
              </a:r>
              <a:endParaRPr b="1" sz="1100">
                <a:solidFill>
                  <a:schemeClr val="dk1"/>
                </a:solidFill>
                <a:latin typeface="Roboto"/>
                <a:ea typeface="Roboto"/>
                <a:cs typeface="Roboto"/>
                <a:sym typeface="Roboto"/>
              </a:endParaRPr>
            </a:p>
          </p:txBody>
        </p:sp>
      </p:grpSp>
      <p:sp>
        <p:nvSpPr>
          <p:cNvPr id="317" name="Google Shape;317;p28"/>
          <p:cNvSpPr txBox="1"/>
          <p:nvPr/>
        </p:nvSpPr>
        <p:spPr>
          <a:xfrm>
            <a:off x="1151025" y="1496550"/>
            <a:ext cx="24225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1"/>
                </a:solidFill>
              </a:rPr>
              <a:t>Device Use: Android = 53.1%, Apple = 46.6%, Unknown = 0.3%</a:t>
            </a:r>
            <a:endParaRPr b="1" sz="1800">
              <a:solidFill>
                <a:schemeClr val="dk1"/>
              </a:solidFill>
              <a:latin typeface="Roboto"/>
              <a:ea typeface="Roboto"/>
              <a:cs typeface="Roboto"/>
              <a:sym typeface="Roboto"/>
            </a:endParaRPr>
          </a:p>
        </p:txBody>
      </p:sp>
      <p:sp>
        <p:nvSpPr>
          <p:cNvPr id="318" name="Google Shape;318;p28"/>
          <p:cNvSpPr txBox="1"/>
          <p:nvPr/>
        </p:nvSpPr>
        <p:spPr>
          <a:xfrm>
            <a:off x="1358925" y="2122251"/>
            <a:ext cx="20067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 </a:t>
            </a:r>
            <a:r>
              <a:rPr b="1" lang="en-GB" sz="1100">
                <a:solidFill>
                  <a:schemeClr val="dk1"/>
                </a:solidFill>
              </a:rPr>
              <a:t>Premium Plan Adoption: Highest in Unknown users (25.7%), then Apple (12.4%)</a:t>
            </a:r>
            <a:endParaRPr b="1" sz="1800">
              <a:solidFill>
                <a:schemeClr val="dk1"/>
              </a:solidFill>
              <a:latin typeface="Roboto"/>
              <a:ea typeface="Roboto"/>
              <a:cs typeface="Roboto"/>
              <a:sym typeface="Roboto"/>
            </a:endParaRPr>
          </a:p>
        </p:txBody>
      </p:sp>
      <p:sp>
        <p:nvSpPr>
          <p:cNvPr id="319" name="Google Shape;319;p28"/>
          <p:cNvSpPr txBox="1"/>
          <p:nvPr/>
        </p:nvSpPr>
        <p:spPr>
          <a:xfrm>
            <a:off x="1256600" y="2993050"/>
            <a:ext cx="19344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1"/>
                </a:solidFill>
              </a:rPr>
              <a:t>₿ Crypto Unlocked: 43.1% of Unknown users vs 21.8% Android, 19.7% Apple</a:t>
            </a:r>
            <a:endParaRPr b="1" sz="18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23" name="Shape 323"/>
        <p:cNvGrpSpPr/>
        <p:nvPr/>
      </p:nvGrpSpPr>
      <p:grpSpPr>
        <a:xfrm>
          <a:off x="0" y="0"/>
          <a:ext cx="0" cy="0"/>
          <a:chOff x="0" y="0"/>
          <a:chExt cx="0" cy="0"/>
        </a:xfrm>
      </p:grpSpPr>
      <p:sp>
        <p:nvSpPr>
          <p:cNvPr id="324" name="Google Shape;324;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Recommendations:</a:t>
            </a:r>
            <a:endParaRPr/>
          </a:p>
        </p:txBody>
      </p:sp>
      <p:sp>
        <p:nvSpPr>
          <p:cNvPr id="325" name="Google Shape;325;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317500" lvl="0" marL="457200" rtl="0" algn="l">
              <a:lnSpc>
                <a:spcPct val="150000"/>
              </a:lnSpc>
              <a:spcBef>
                <a:spcPts val="1200"/>
              </a:spcBef>
              <a:spcAft>
                <a:spcPts val="0"/>
              </a:spcAft>
              <a:buClr>
                <a:schemeClr val="dk1"/>
              </a:buClr>
              <a:buSzPts val="1400"/>
              <a:buFont typeface="Arial"/>
              <a:buChar char="●"/>
            </a:pPr>
            <a:r>
              <a:rPr lang="en-GB" sz="1400">
                <a:solidFill>
                  <a:schemeClr val="dk1"/>
                </a:solidFill>
                <a:latin typeface="Arial"/>
                <a:ea typeface="Arial"/>
                <a:cs typeface="Arial"/>
                <a:sym typeface="Arial"/>
              </a:rPr>
              <a:t>Launch Targeted Retention Campaigns for Middle-Aged Users (55–64)</a:t>
            </a:r>
            <a:endParaRPr sz="1400">
              <a:solidFill>
                <a:schemeClr val="dk1"/>
              </a:solidFill>
              <a:latin typeface="Arial"/>
              <a:ea typeface="Arial"/>
              <a:cs typeface="Arial"/>
              <a:sym typeface="Arial"/>
            </a:endParaRPr>
          </a:p>
          <a:p>
            <a:pPr indent="-317500" lvl="0" marL="457200" rtl="0" algn="l">
              <a:lnSpc>
                <a:spcPct val="150000"/>
              </a:lnSpc>
              <a:spcBef>
                <a:spcPts val="0"/>
              </a:spcBef>
              <a:spcAft>
                <a:spcPts val="0"/>
              </a:spcAft>
              <a:buClr>
                <a:schemeClr val="dk1"/>
              </a:buClr>
              <a:buSzPts val="1400"/>
              <a:buFont typeface="Arial"/>
              <a:buChar char="●"/>
            </a:pPr>
            <a:r>
              <a:rPr lang="en-GB" sz="1400">
                <a:solidFill>
                  <a:schemeClr val="dk1"/>
                </a:solidFill>
                <a:latin typeface="Arial"/>
                <a:ea typeface="Arial"/>
                <a:cs typeface="Arial"/>
                <a:sym typeface="Arial"/>
              </a:rPr>
              <a:t>Prioritize User Retention Initiatives in Great Britain</a:t>
            </a:r>
            <a:endParaRPr sz="1400">
              <a:solidFill>
                <a:schemeClr val="dk1"/>
              </a:solidFill>
              <a:latin typeface="Arial"/>
              <a:ea typeface="Arial"/>
              <a:cs typeface="Arial"/>
              <a:sym typeface="Arial"/>
            </a:endParaRPr>
          </a:p>
          <a:p>
            <a:pPr indent="-317500" lvl="0" marL="457200" rtl="0" algn="l">
              <a:lnSpc>
                <a:spcPct val="150000"/>
              </a:lnSpc>
              <a:spcBef>
                <a:spcPts val="0"/>
              </a:spcBef>
              <a:spcAft>
                <a:spcPts val="0"/>
              </a:spcAft>
              <a:buClr>
                <a:schemeClr val="dk1"/>
              </a:buClr>
              <a:buSzPts val="1400"/>
              <a:buFont typeface="Arial"/>
              <a:buChar char="●"/>
            </a:pPr>
            <a:r>
              <a:rPr lang="en-GB" sz="1400">
                <a:solidFill>
                  <a:schemeClr val="dk1"/>
                </a:solidFill>
                <a:latin typeface="Arial"/>
                <a:ea typeface="Arial"/>
                <a:cs typeface="Arial"/>
                <a:sym typeface="Arial"/>
              </a:rPr>
              <a:t>Reevaluate Value Proposition of the Standard Plan</a:t>
            </a:r>
            <a:endParaRPr sz="1400">
              <a:solidFill>
                <a:schemeClr val="dk1"/>
              </a:solidFill>
              <a:latin typeface="Arial"/>
              <a:ea typeface="Arial"/>
              <a:cs typeface="Arial"/>
              <a:sym typeface="Arial"/>
            </a:endParaRPr>
          </a:p>
          <a:p>
            <a:pPr indent="-317500" lvl="0" marL="457200" rtl="0" algn="l">
              <a:lnSpc>
                <a:spcPct val="150000"/>
              </a:lnSpc>
              <a:spcBef>
                <a:spcPts val="0"/>
              </a:spcBef>
              <a:spcAft>
                <a:spcPts val="0"/>
              </a:spcAft>
              <a:buClr>
                <a:schemeClr val="dk1"/>
              </a:buClr>
              <a:buSzPts val="1400"/>
              <a:buFont typeface="Arial"/>
              <a:buChar char="●"/>
            </a:pPr>
            <a:r>
              <a:rPr lang="en-GB" sz="1400">
                <a:solidFill>
                  <a:schemeClr val="dk1"/>
                </a:solidFill>
                <a:latin typeface="Arial"/>
                <a:ea typeface="Arial"/>
                <a:cs typeface="Arial"/>
                <a:sym typeface="Arial"/>
              </a:rPr>
              <a:t>Automate Action on High-Confidence Fraud Cases</a:t>
            </a:r>
            <a:endParaRPr sz="1400">
              <a:solidFill>
                <a:schemeClr val="dk1"/>
              </a:solidFill>
              <a:latin typeface="Arial"/>
              <a:ea typeface="Arial"/>
              <a:cs typeface="Arial"/>
              <a:sym typeface="Arial"/>
            </a:endParaRPr>
          </a:p>
          <a:p>
            <a:pPr indent="-317500" lvl="0" marL="457200" rtl="0" algn="l">
              <a:lnSpc>
                <a:spcPct val="150000"/>
              </a:lnSpc>
              <a:spcBef>
                <a:spcPts val="0"/>
              </a:spcBef>
              <a:spcAft>
                <a:spcPts val="0"/>
              </a:spcAft>
              <a:buClr>
                <a:schemeClr val="dk1"/>
              </a:buClr>
              <a:buSzPts val="1400"/>
              <a:buFont typeface="Arial"/>
              <a:buChar char="●"/>
            </a:pPr>
            <a:r>
              <a:rPr lang="en-GB" sz="1400">
                <a:solidFill>
                  <a:schemeClr val="dk1"/>
                </a:solidFill>
                <a:latin typeface="Arial"/>
                <a:ea typeface="Arial"/>
                <a:cs typeface="Arial"/>
                <a:sym typeface="Arial"/>
              </a:rPr>
              <a:t>Collaborate with the CRM Team for Fraud Case Validation</a:t>
            </a:r>
            <a:endParaRPr sz="1400">
              <a:solidFill>
                <a:schemeClr val="dk1"/>
              </a:solidFill>
              <a:latin typeface="Arial"/>
              <a:ea typeface="Arial"/>
              <a:cs typeface="Arial"/>
              <a:sym typeface="Arial"/>
            </a:endParaRPr>
          </a:p>
        </p:txBody>
      </p:sp>
      <p:cxnSp>
        <p:nvCxnSpPr>
          <p:cNvPr id="326" name="Google Shape;326;p29"/>
          <p:cNvCxnSpPr/>
          <p:nvPr/>
        </p:nvCxnSpPr>
        <p:spPr>
          <a:xfrm flipH="1" rot="10800000">
            <a:off x="431850" y="919100"/>
            <a:ext cx="8280300" cy="18000"/>
          </a:xfrm>
          <a:prstGeom prst="straightConnector1">
            <a:avLst/>
          </a:prstGeom>
          <a:noFill/>
          <a:ln cap="flat" cmpd="sng" w="28575">
            <a:solidFill>
              <a:srgbClr val="0000FF"/>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30"/>
          <p:cNvSpPr txBox="1"/>
          <p:nvPr/>
        </p:nvSpPr>
        <p:spPr>
          <a:xfrm>
            <a:off x="1557825" y="774375"/>
            <a:ext cx="6752400" cy="9945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rPr b="1" lang="en-GB" sz="3000">
                <a:solidFill>
                  <a:schemeClr val="dk1"/>
                </a:solidFill>
                <a:latin typeface="Roboto"/>
                <a:ea typeface="Roboto"/>
                <a:cs typeface="Roboto"/>
                <a:sym typeface="Roboto"/>
              </a:rPr>
              <a:t>THANK YOU!</a:t>
            </a:r>
            <a:endParaRPr b="1" sz="3000">
              <a:solidFill>
                <a:schemeClr val="dk1"/>
              </a:solidFill>
              <a:latin typeface="Roboto"/>
              <a:ea typeface="Roboto"/>
              <a:cs typeface="Roboto"/>
              <a:sym typeface="Roboto"/>
            </a:endParaRPr>
          </a:p>
        </p:txBody>
      </p:sp>
      <p:sp>
        <p:nvSpPr>
          <p:cNvPr id="332" name="Google Shape;332;p30"/>
          <p:cNvSpPr txBox="1"/>
          <p:nvPr/>
        </p:nvSpPr>
        <p:spPr>
          <a:xfrm>
            <a:off x="1603000" y="1515625"/>
            <a:ext cx="6165000" cy="6960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b="1" lang="en-GB" sz="1800">
                <a:solidFill>
                  <a:schemeClr val="dk1"/>
                </a:solidFill>
                <a:latin typeface="Roboto"/>
                <a:ea typeface="Roboto"/>
                <a:cs typeface="Roboto"/>
                <a:sym typeface="Roboto"/>
              </a:rPr>
              <a:t>We appreciate your time</a:t>
            </a:r>
            <a:endParaRPr b="1" sz="1800">
              <a:solidFill>
                <a:schemeClr val="dk1"/>
              </a:solidFill>
              <a:latin typeface="Roboto"/>
              <a:ea typeface="Roboto"/>
              <a:cs typeface="Roboto"/>
              <a:sym typeface="Roboto"/>
            </a:endParaRPr>
          </a:p>
          <a:p>
            <a:pPr indent="0" lvl="0" marL="1371600" rtl="0" algn="l">
              <a:spcBef>
                <a:spcPts val="0"/>
              </a:spcBef>
              <a:spcAft>
                <a:spcPts val="0"/>
              </a:spcAft>
              <a:buNone/>
            </a:pPr>
            <a:r>
              <a:rPr b="1" lang="en-GB" sz="1800">
                <a:solidFill>
                  <a:schemeClr val="dk1"/>
                </a:solidFill>
                <a:latin typeface="Roboto"/>
                <a:ea typeface="Roboto"/>
                <a:cs typeface="Roboto"/>
                <a:sym typeface="Roboto"/>
              </a:rPr>
              <a:t>Made with ❤️ by Team NewBank</a:t>
            </a:r>
            <a:endParaRPr b="1" sz="1800">
              <a:solidFill>
                <a:schemeClr val="dk1"/>
              </a:solidFill>
              <a:latin typeface="Roboto"/>
              <a:ea typeface="Roboto"/>
              <a:cs typeface="Roboto"/>
              <a:sym typeface="Roboto"/>
            </a:endParaRPr>
          </a:p>
        </p:txBody>
      </p:sp>
      <p:sp>
        <p:nvSpPr>
          <p:cNvPr id="333" name="Google Shape;333;p30"/>
          <p:cNvSpPr txBox="1"/>
          <p:nvPr/>
        </p:nvSpPr>
        <p:spPr>
          <a:xfrm>
            <a:off x="1241425" y="2491900"/>
            <a:ext cx="6752400" cy="11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600">
                <a:solidFill>
                  <a:schemeClr val="dk1"/>
                </a:solidFill>
                <a:latin typeface="Roboto"/>
                <a:ea typeface="Roboto"/>
                <a:cs typeface="Roboto"/>
                <a:sym typeface="Roboto"/>
              </a:rPr>
              <a:t>Special thanks to our mentor Zein Moualla and the amazing team at Le Wagon Bootcamp for guiding us through this journey</a:t>
            </a:r>
            <a:endParaRPr b="1" i="1" sz="1600">
              <a:solidFill>
                <a:schemeClr val="dk1"/>
              </a:solidFill>
              <a:latin typeface="Roboto"/>
              <a:ea typeface="Roboto"/>
              <a:cs typeface="Roboto"/>
              <a:sym typeface="Roboto"/>
            </a:endParaRPr>
          </a:p>
        </p:txBody>
      </p:sp>
      <p:pic>
        <p:nvPicPr>
          <p:cNvPr id="334" name="Google Shape;334;p30"/>
          <p:cNvPicPr preferRelativeResize="0"/>
          <p:nvPr/>
        </p:nvPicPr>
        <p:blipFill>
          <a:blip r:embed="rId4">
            <a:alphaModFix/>
          </a:blip>
          <a:stretch>
            <a:fillRect/>
          </a:stretch>
        </p:blipFill>
        <p:spPr>
          <a:xfrm>
            <a:off x="4062463" y="3195375"/>
            <a:ext cx="876750" cy="244925"/>
          </a:xfrm>
          <a:prstGeom prst="rect">
            <a:avLst/>
          </a:prstGeom>
          <a:solidFill>
            <a:srgbClr val="A4C2F4"/>
          </a:solidFill>
          <a:ln cap="flat" cmpd="sng" w="952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31"/>
          <p:cNvSpPr txBox="1"/>
          <p:nvPr/>
        </p:nvSpPr>
        <p:spPr>
          <a:xfrm>
            <a:off x="1557825" y="774375"/>
            <a:ext cx="6752400" cy="9945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b="1" sz="3000">
              <a:solidFill>
                <a:schemeClr val="dk1"/>
              </a:solidFill>
              <a:latin typeface="Roboto"/>
              <a:ea typeface="Roboto"/>
              <a:cs typeface="Roboto"/>
              <a:sym typeface="Roboto"/>
            </a:endParaRPr>
          </a:p>
        </p:txBody>
      </p:sp>
      <p:sp>
        <p:nvSpPr>
          <p:cNvPr id="340" name="Google Shape;340;p31"/>
          <p:cNvSpPr txBox="1"/>
          <p:nvPr/>
        </p:nvSpPr>
        <p:spPr>
          <a:xfrm>
            <a:off x="1603000" y="1515625"/>
            <a:ext cx="6165000" cy="696000"/>
          </a:xfrm>
          <a:prstGeom prst="rect">
            <a:avLst/>
          </a:prstGeom>
          <a:noFill/>
          <a:ln>
            <a:noFill/>
          </a:ln>
        </p:spPr>
        <p:txBody>
          <a:bodyPr anchorCtr="0" anchor="t" bIns="91425" lIns="91425" spcFirstLastPara="1" rIns="91425" wrap="square" tIns="91425">
            <a:noAutofit/>
          </a:bodyPr>
          <a:lstStyle/>
          <a:p>
            <a:pPr indent="0" lvl="0" marL="1371600" rtl="0" algn="l">
              <a:spcBef>
                <a:spcPts val="0"/>
              </a:spcBef>
              <a:spcAft>
                <a:spcPts val="0"/>
              </a:spcAft>
              <a:buNone/>
            </a:pPr>
            <a:r>
              <a:t/>
            </a:r>
            <a:endParaRPr b="1" sz="1800">
              <a:solidFill>
                <a:schemeClr val="dk1"/>
              </a:solidFill>
              <a:latin typeface="Roboto"/>
              <a:ea typeface="Roboto"/>
              <a:cs typeface="Roboto"/>
              <a:sym typeface="Roboto"/>
            </a:endParaRPr>
          </a:p>
        </p:txBody>
      </p:sp>
      <p:sp>
        <p:nvSpPr>
          <p:cNvPr id="341" name="Google Shape;341;p31"/>
          <p:cNvSpPr txBox="1"/>
          <p:nvPr/>
        </p:nvSpPr>
        <p:spPr>
          <a:xfrm>
            <a:off x="1241425" y="2491900"/>
            <a:ext cx="6752400" cy="11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sz="16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94" name="Shape 94"/>
        <p:cNvGrpSpPr/>
        <p:nvPr/>
      </p:nvGrpSpPr>
      <p:grpSpPr>
        <a:xfrm>
          <a:off x="0" y="0"/>
          <a:ext cx="0" cy="0"/>
          <a:chOff x="0" y="0"/>
          <a:chExt cx="0" cy="0"/>
        </a:xfrm>
      </p:grpSpPr>
      <p:sp>
        <p:nvSpPr>
          <p:cNvPr id="95" name="Google Shape;95;p14"/>
          <p:cNvSpPr txBox="1"/>
          <p:nvPr>
            <p:ph idx="4294967295"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Meet the Team!</a:t>
            </a:r>
            <a:endParaRPr/>
          </a:p>
        </p:txBody>
      </p:sp>
      <p:pic>
        <p:nvPicPr>
          <p:cNvPr id="96" name="Google Shape;96;p14"/>
          <p:cNvPicPr preferRelativeResize="0"/>
          <p:nvPr/>
        </p:nvPicPr>
        <p:blipFill>
          <a:blip r:embed="rId3">
            <a:alphaModFix/>
          </a:blip>
          <a:stretch>
            <a:fillRect/>
          </a:stretch>
        </p:blipFill>
        <p:spPr>
          <a:xfrm>
            <a:off x="391725" y="2046000"/>
            <a:ext cx="1374000" cy="1195200"/>
          </a:xfrm>
          <a:prstGeom prst="ellipse">
            <a:avLst/>
          </a:prstGeom>
          <a:noFill/>
          <a:ln>
            <a:noFill/>
          </a:ln>
        </p:spPr>
      </p:pic>
      <p:pic>
        <p:nvPicPr>
          <p:cNvPr id="97" name="Google Shape;97;p14"/>
          <p:cNvPicPr preferRelativeResize="0"/>
          <p:nvPr/>
        </p:nvPicPr>
        <p:blipFill>
          <a:blip r:embed="rId4">
            <a:alphaModFix/>
          </a:blip>
          <a:stretch>
            <a:fillRect/>
          </a:stretch>
        </p:blipFill>
        <p:spPr>
          <a:xfrm>
            <a:off x="2369600" y="1984525"/>
            <a:ext cx="1444800" cy="1195200"/>
          </a:xfrm>
          <a:prstGeom prst="ellipse">
            <a:avLst/>
          </a:prstGeom>
          <a:noFill/>
          <a:ln>
            <a:noFill/>
          </a:ln>
        </p:spPr>
      </p:pic>
      <p:pic>
        <p:nvPicPr>
          <p:cNvPr id="98" name="Google Shape;98;p14"/>
          <p:cNvPicPr preferRelativeResize="0"/>
          <p:nvPr/>
        </p:nvPicPr>
        <p:blipFill>
          <a:blip r:embed="rId5">
            <a:alphaModFix/>
          </a:blip>
          <a:stretch>
            <a:fillRect/>
          </a:stretch>
        </p:blipFill>
        <p:spPr>
          <a:xfrm>
            <a:off x="4154225" y="1984525"/>
            <a:ext cx="1444800" cy="1195200"/>
          </a:xfrm>
          <a:prstGeom prst="ellipse">
            <a:avLst/>
          </a:prstGeom>
          <a:noFill/>
          <a:ln>
            <a:noFill/>
          </a:ln>
        </p:spPr>
      </p:pic>
      <p:pic>
        <p:nvPicPr>
          <p:cNvPr id="99" name="Google Shape;99;p14"/>
          <p:cNvPicPr preferRelativeResize="0"/>
          <p:nvPr/>
        </p:nvPicPr>
        <p:blipFill>
          <a:blip r:embed="rId6">
            <a:alphaModFix/>
          </a:blip>
          <a:stretch>
            <a:fillRect/>
          </a:stretch>
        </p:blipFill>
        <p:spPr>
          <a:xfrm>
            <a:off x="5967013" y="1969563"/>
            <a:ext cx="1332000" cy="1242900"/>
          </a:xfrm>
          <a:prstGeom prst="ellipse">
            <a:avLst/>
          </a:prstGeom>
          <a:noFill/>
          <a:ln cap="flat" cmpd="sng" w="9525">
            <a:solidFill>
              <a:schemeClr val="lt2"/>
            </a:solidFill>
            <a:prstDash val="solid"/>
            <a:round/>
            <a:headEnd len="sm" w="sm" type="none"/>
            <a:tailEnd len="sm" w="sm" type="none"/>
          </a:ln>
        </p:spPr>
      </p:pic>
      <p:pic>
        <p:nvPicPr>
          <p:cNvPr id="100" name="Google Shape;100;p14"/>
          <p:cNvPicPr preferRelativeResize="0"/>
          <p:nvPr/>
        </p:nvPicPr>
        <p:blipFill>
          <a:blip r:embed="rId7">
            <a:alphaModFix/>
          </a:blip>
          <a:stretch>
            <a:fillRect/>
          </a:stretch>
        </p:blipFill>
        <p:spPr>
          <a:xfrm>
            <a:off x="7480875" y="2022150"/>
            <a:ext cx="1299600" cy="1242900"/>
          </a:xfrm>
          <a:prstGeom prst="ellipse">
            <a:avLst/>
          </a:prstGeom>
          <a:noFill/>
          <a:ln>
            <a:noFill/>
          </a:ln>
        </p:spPr>
      </p:pic>
      <p:sp>
        <p:nvSpPr>
          <p:cNvPr id="101" name="Google Shape;101;p14"/>
          <p:cNvSpPr txBox="1"/>
          <p:nvPr/>
        </p:nvSpPr>
        <p:spPr>
          <a:xfrm>
            <a:off x="567450" y="1509725"/>
            <a:ext cx="13740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Serap</a:t>
            </a:r>
            <a:endParaRPr sz="1800">
              <a:solidFill>
                <a:schemeClr val="dk2"/>
              </a:solidFill>
              <a:latin typeface="Roboto"/>
              <a:ea typeface="Roboto"/>
              <a:cs typeface="Roboto"/>
              <a:sym typeface="Roboto"/>
            </a:endParaRPr>
          </a:p>
        </p:txBody>
      </p:sp>
      <p:sp>
        <p:nvSpPr>
          <p:cNvPr id="102" name="Google Shape;102;p14"/>
          <p:cNvSpPr txBox="1"/>
          <p:nvPr/>
        </p:nvSpPr>
        <p:spPr>
          <a:xfrm>
            <a:off x="2552325" y="1604075"/>
            <a:ext cx="12564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Arthur</a:t>
            </a:r>
            <a:endParaRPr sz="1800">
              <a:solidFill>
                <a:schemeClr val="dk2"/>
              </a:solidFill>
              <a:latin typeface="Roboto"/>
              <a:ea typeface="Roboto"/>
              <a:cs typeface="Roboto"/>
              <a:sym typeface="Roboto"/>
            </a:endParaRPr>
          </a:p>
        </p:txBody>
      </p:sp>
      <p:sp>
        <p:nvSpPr>
          <p:cNvPr id="103" name="Google Shape;103;p14"/>
          <p:cNvSpPr txBox="1"/>
          <p:nvPr/>
        </p:nvSpPr>
        <p:spPr>
          <a:xfrm>
            <a:off x="4285900" y="1604075"/>
            <a:ext cx="12564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Luxiha</a:t>
            </a:r>
            <a:endParaRPr sz="1800">
              <a:solidFill>
                <a:schemeClr val="dk2"/>
              </a:solidFill>
              <a:latin typeface="Roboto"/>
              <a:ea typeface="Roboto"/>
              <a:cs typeface="Roboto"/>
              <a:sym typeface="Roboto"/>
            </a:endParaRPr>
          </a:p>
        </p:txBody>
      </p:sp>
      <p:sp>
        <p:nvSpPr>
          <p:cNvPr id="104" name="Google Shape;104;p14"/>
          <p:cNvSpPr txBox="1"/>
          <p:nvPr/>
        </p:nvSpPr>
        <p:spPr>
          <a:xfrm>
            <a:off x="6339763" y="1604075"/>
            <a:ext cx="8859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Isil</a:t>
            </a:r>
            <a:endParaRPr sz="1800">
              <a:solidFill>
                <a:schemeClr val="dk2"/>
              </a:solidFill>
              <a:latin typeface="Roboto"/>
              <a:ea typeface="Roboto"/>
              <a:cs typeface="Roboto"/>
              <a:sym typeface="Roboto"/>
            </a:endParaRPr>
          </a:p>
        </p:txBody>
      </p:sp>
      <p:sp>
        <p:nvSpPr>
          <p:cNvPr id="105" name="Google Shape;105;p14"/>
          <p:cNvSpPr txBox="1"/>
          <p:nvPr/>
        </p:nvSpPr>
        <p:spPr>
          <a:xfrm>
            <a:off x="7651575" y="1662875"/>
            <a:ext cx="9582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Roboto"/>
                <a:ea typeface="Roboto"/>
                <a:cs typeface="Roboto"/>
                <a:sym typeface="Roboto"/>
              </a:rPr>
              <a:t>Priya</a:t>
            </a:r>
            <a:endParaRPr sz="1800">
              <a:solidFill>
                <a:schemeClr val="dk2"/>
              </a:solidFill>
              <a:latin typeface="Roboto"/>
              <a:ea typeface="Roboto"/>
              <a:cs typeface="Roboto"/>
              <a:sym typeface="Roboto"/>
            </a:endParaRPr>
          </a:p>
        </p:txBody>
      </p:sp>
      <p:cxnSp>
        <p:nvCxnSpPr>
          <p:cNvPr id="106" name="Google Shape;106;p14"/>
          <p:cNvCxnSpPr/>
          <p:nvPr/>
        </p:nvCxnSpPr>
        <p:spPr>
          <a:xfrm flipH="1" rot="10800000">
            <a:off x="431850" y="919100"/>
            <a:ext cx="8280300" cy="18000"/>
          </a:xfrm>
          <a:prstGeom prst="straightConnector1">
            <a:avLst/>
          </a:prstGeom>
          <a:noFill/>
          <a:ln cap="flat" cmpd="sng" w="28575">
            <a:solidFill>
              <a:schemeClr val="accent2"/>
            </a:solidFill>
            <a:prstDash val="solid"/>
            <a:round/>
            <a:headEnd len="med" w="med" type="none"/>
            <a:tailEnd len="med" w="med" type="none"/>
          </a:ln>
        </p:spPr>
      </p:cxnSp>
      <p:sp>
        <p:nvSpPr>
          <p:cNvPr id="107" name="Google Shape;107;p14"/>
          <p:cNvSpPr/>
          <p:nvPr/>
        </p:nvSpPr>
        <p:spPr>
          <a:xfrm>
            <a:off x="132800" y="3142500"/>
            <a:ext cx="1896966" cy="908334"/>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latin typeface="Roboto"/>
                <a:ea typeface="Roboto"/>
                <a:cs typeface="Roboto"/>
                <a:sym typeface="Roboto"/>
              </a:rPr>
              <a:t>Dashboard Diva</a:t>
            </a:r>
            <a:endParaRPr b="1" sz="1100">
              <a:latin typeface="Roboto"/>
              <a:ea typeface="Roboto"/>
              <a:cs typeface="Roboto"/>
              <a:sym typeface="Roboto"/>
            </a:endParaRPr>
          </a:p>
        </p:txBody>
      </p:sp>
      <p:sp>
        <p:nvSpPr>
          <p:cNvPr id="108" name="Google Shape;108;p14"/>
          <p:cNvSpPr/>
          <p:nvPr/>
        </p:nvSpPr>
        <p:spPr>
          <a:xfrm>
            <a:off x="2268238" y="3298075"/>
            <a:ext cx="1744632" cy="768366"/>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t>SQL Ninja</a:t>
            </a:r>
            <a:endParaRPr b="1" sz="1100"/>
          </a:p>
        </p:txBody>
      </p:sp>
      <p:sp>
        <p:nvSpPr>
          <p:cNvPr id="109" name="Google Shape;109;p14"/>
          <p:cNvSpPr/>
          <p:nvPr/>
        </p:nvSpPr>
        <p:spPr>
          <a:xfrm>
            <a:off x="4031538" y="3287788"/>
            <a:ext cx="1888650" cy="768366"/>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t>Future Teller</a:t>
            </a:r>
            <a:endParaRPr>
              <a:latin typeface="Roboto"/>
              <a:ea typeface="Roboto"/>
              <a:cs typeface="Roboto"/>
              <a:sym typeface="Roboto"/>
            </a:endParaRPr>
          </a:p>
        </p:txBody>
      </p:sp>
      <p:sp>
        <p:nvSpPr>
          <p:cNvPr id="110" name="Google Shape;110;p14"/>
          <p:cNvSpPr/>
          <p:nvPr/>
        </p:nvSpPr>
        <p:spPr>
          <a:xfrm>
            <a:off x="5910400" y="3212475"/>
            <a:ext cx="1744632" cy="768366"/>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latin typeface="Roboto"/>
                <a:ea typeface="Roboto"/>
                <a:cs typeface="Roboto"/>
                <a:sym typeface="Roboto"/>
              </a:rPr>
              <a:t>Model Magician</a:t>
            </a:r>
            <a:endParaRPr b="1" sz="1100">
              <a:latin typeface="Roboto"/>
              <a:ea typeface="Roboto"/>
              <a:cs typeface="Roboto"/>
              <a:sym typeface="Roboto"/>
            </a:endParaRPr>
          </a:p>
        </p:txBody>
      </p:sp>
      <p:sp>
        <p:nvSpPr>
          <p:cNvPr id="111" name="Google Shape;111;p14"/>
          <p:cNvSpPr/>
          <p:nvPr/>
        </p:nvSpPr>
        <p:spPr>
          <a:xfrm>
            <a:off x="7571250" y="3287788"/>
            <a:ext cx="1744632" cy="768366"/>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t>Fraud Buster</a:t>
            </a:r>
            <a:endParaRPr b="1"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15" name="Shape 115"/>
        <p:cNvGrpSpPr/>
        <p:nvPr/>
      </p:nvGrpSpPr>
      <p:grpSpPr>
        <a:xfrm>
          <a:off x="0" y="0"/>
          <a:ext cx="0" cy="0"/>
          <a:chOff x="0" y="0"/>
          <a:chExt cx="0" cy="0"/>
        </a:xfrm>
      </p:grpSpPr>
      <p:sp>
        <p:nvSpPr>
          <p:cNvPr id="116" name="Google Shape;116;p15"/>
          <p:cNvSpPr txBox="1"/>
          <p:nvPr>
            <p:ph type="title"/>
          </p:nvPr>
        </p:nvSpPr>
        <p:spPr>
          <a:xfrm>
            <a:off x="276675" y="3861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Arial"/>
                <a:ea typeface="Arial"/>
                <a:cs typeface="Arial"/>
                <a:sym typeface="Arial"/>
              </a:rPr>
              <a:t>Crafting the Methodology</a:t>
            </a:r>
            <a:endParaRPr>
              <a:latin typeface="Arial"/>
              <a:ea typeface="Arial"/>
              <a:cs typeface="Arial"/>
              <a:sym typeface="Arial"/>
            </a:endParaRPr>
          </a:p>
        </p:txBody>
      </p:sp>
      <p:cxnSp>
        <p:nvCxnSpPr>
          <p:cNvPr id="117" name="Google Shape;117;p15"/>
          <p:cNvCxnSpPr/>
          <p:nvPr/>
        </p:nvCxnSpPr>
        <p:spPr>
          <a:xfrm flipH="1" rot="10800000">
            <a:off x="431850" y="919100"/>
            <a:ext cx="8280300" cy="18000"/>
          </a:xfrm>
          <a:prstGeom prst="straightConnector1">
            <a:avLst/>
          </a:prstGeom>
          <a:noFill/>
          <a:ln cap="flat" cmpd="sng" w="28575">
            <a:solidFill>
              <a:schemeClr val="accent2"/>
            </a:solidFill>
            <a:prstDash val="solid"/>
            <a:round/>
            <a:headEnd len="med" w="med" type="none"/>
            <a:tailEnd len="med" w="med" type="none"/>
          </a:ln>
        </p:spPr>
      </p:cxnSp>
      <p:pic>
        <p:nvPicPr>
          <p:cNvPr descr="an icon of a computer chip with the letters &lt; / &gt; (provided by Tenor)" id="118" name="Google Shape;118;p15"/>
          <p:cNvPicPr preferRelativeResize="0"/>
          <p:nvPr/>
        </p:nvPicPr>
        <p:blipFill rotWithShape="1">
          <a:blip r:embed="rId3">
            <a:alphaModFix/>
          </a:blip>
          <a:srcRect b="127360" l="0" r="0" t="-127360"/>
          <a:stretch/>
        </p:blipFill>
        <p:spPr>
          <a:xfrm>
            <a:off x="4483401" y="1598175"/>
            <a:ext cx="314725" cy="311413"/>
          </a:xfrm>
          <a:prstGeom prst="rect">
            <a:avLst/>
          </a:prstGeom>
          <a:noFill/>
          <a:ln>
            <a:noFill/>
          </a:ln>
        </p:spPr>
      </p:pic>
      <p:pic>
        <p:nvPicPr>
          <p:cNvPr id="119" name="Google Shape;119;p15"/>
          <p:cNvPicPr preferRelativeResize="0"/>
          <p:nvPr/>
        </p:nvPicPr>
        <p:blipFill>
          <a:blip r:embed="rId4">
            <a:alphaModFix/>
          </a:blip>
          <a:stretch>
            <a:fillRect/>
          </a:stretch>
        </p:blipFill>
        <p:spPr>
          <a:xfrm>
            <a:off x="491838" y="2074475"/>
            <a:ext cx="876750" cy="244925"/>
          </a:xfrm>
          <a:prstGeom prst="rect">
            <a:avLst/>
          </a:prstGeom>
          <a:solidFill>
            <a:srgbClr val="A4C2F4"/>
          </a:solidFill>
          <a:ln cap="flat" cmpd="sng" w="9525">
            <a:solidFill>
              <a:schemeClr val="dk1"/>
            </a:solidFill>
            <a:prstDash val="solid"/>
            <a:round/>
            <a:headEnd len="sm" w="sm" type="none"/>
            <a:tailEnd len="sm" w="sm" type="none"/>
          </a:ln>
        </p:spPr>
      </p:pic>
      <p:sp>
        <p:nvSpPr>
          <p:cNvPr id="120" name="Google Shape;120;p15"/>
          <p:cNvSpPr/>
          <p:nvPr/>
        </p:nvSpPr>
        <p:spPr>
          <a:xfrm flipH="1" rot="711236">
            <a:off x="4099737" y="2708801"/>
            <a:ext cx="1350909" cy="57662"/>
          </a:xfrm>
          <a:prstGeom prst="roundRect">
            <a:avLst>
              <a:gd fmla="val 50000" name="adj"/>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5"/>
          <p:cNvGrpSpPr/>
          <p:nvPr/>
        </p:nvGrpSpPr>
        <p:grpSpPr>
          <a:xfrm>
            <a:off x="4691300" y="3131784"/>
            <a:ext cx="1548795" cy="1175236"/>
            <a:chOff x="5796625" y="2735584"/>
            <a:chExt cx="1712700" cy="1036912"/>
          </a:xfrm>
        </p:grpSpPr>
        <p:sp>
          <p:nvSpPr>
            <p:cNvPr id="122" name="Google Shape;122;p15"/>
            <p:cNvSpPr txBox="1"/>
            <p:nvPr/>
          </p:nvSpPr>
          <p:spPr>
            <a:xfrm>
              <a:off x="6296613" y="2735584"/>
              <a:ext cx="696900" cy="2760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123" name="Google Shape;123;p15"/>
            <p:cNvSpPr/>
            <p:nvPr/>
          </p:nvSpPr>
          <p:spPr>
            <a:xfrm>
              <a:off x="5796625" y="3181496"/>
              <a:ext cx="1712700" cy="591000"/>
            </a:xfrm>
            <a:prstGeom prst="roundRect">
              <a:avLst>
                <a:gd fmla="val 4485"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4" name="Google Shape;124;p15"/>
            <p:cNvSpPr txBox="1"/>
            <p:nvPr/>
          </p:nvSpPr>
          <p:spPr>
            <a:xfrm>
              <a:off x="5830214" y="3194528"/>
              <a:ext cx="1635000" cy="5364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u="sng">
                  <a:latin typeface="Roboto"/>
                  <a:ea typeface="Roboto"/>
                  <a:cs typeface="Roboto"/>
                  <a:sym typeface="Roboto"/>
                </a:rPr>
                <a:t>Statistical Analysis:</a:t>
              </a:r>
              <a:endParaRPr sz="800">
                <a:solidFill>
                  <a:srgbClr val="5E5E5E"/>
                </a:solidFill>
              </a:endParaRPr>
            </a:p>
          </p:txBody>
        </p:sp>
        <p:sp>
          <p:nvSpPr>
            <p:cNvPr id="125" name="Google Shape;125;p15"/>
            <p:cNvSpPr/>
            <p:nvPr/>
          </p:nvSpPr>
          <p:spPr>
            <a:xfrm>
              <a:off x="6616042" y="3068690"/>
              <a:ext cx="81900" cy="99000"/>
            </a:xfrm>
            <a:prstGeom prst="triangle">
              <a:avLst>
                <a:gd fmla="val 4841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p:nvPr/>
        </p:nvSpPr>
        <p:spPr>
          <a:xfrm rot="-711236">
            <a:off x="2761663" y="2708801"/>
            <a:ext cx="1350909" cy="57662"/>
          </a:xfrm>
          <a:prstGeom prst="roundRect">
            <a:avLst>
              <a:gd fmla="val 50000" name="adj"/>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5"/>
          <p:cNvGrpSpPr/>
          <p:nvPr/>
        </p:nvGrpSpPr>
        <p:grpSpPr>
          <a:xfrm>
            <a:off x="3238725" y="1205709"/>
            <a:ext cx="1965900" cy="790246"/>
            <a:chOff x="4409300" y="1184883"/>
            <a:chExt cx="1965900" cy="711165"/>
          </a:xfrm>
        </p:grpSpPr>
        <p:sp>
          <p:nvSpPr>
            <p:cNvPr id="128" name="Google Shape;128;p15"/>
            <p:cNvSpPr/>
            <p:nvPr/>
          </p:nvSpPr>
          <p:spPr>
            <a:xfrm>
              <a:off x="4409300" y="1219939"/>
              <a:ext cx="1712700" cy="601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9" name="Google Shape;129;p15"/>
            <p:cNvSpPr/>
            <p:nvPr/>
          </p:nvSpPr>
          <p:spPr>
            <a:xfrm rot="10800000">
              <a:off x="5225175" y="1828548"/>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txBox="1"/>
            <p:nvPr/>
          </p:nvSpPr>
          <p:spPr>
            <a:xfrm>
              <a:off x="4409300" y="1184883"/>
              <a:ext cx="1965900" cy="5544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u="sng">
                  <a:latin typeface="Roboto"/>
                  <a:ea typeface="Roboto"/>
                  <a:cs typeface="Roboto"/>
                  <a:sym typeface="Roboto"/>
                </a:rPr>
                <a:t>Analytical Software and Libraries:</a:t>
              </a:r>
              <a:endParaRPr sz="800">
                <a:solidFill>
                  <a:srgbClr val="5E5E5E"/>
                </a:solidFill>
              </a:endParaRPr>
            </a:p>
          </p:txBody>
        </p:sp>
      </p:grpSp>
      <p:sp>
        <p:nvSpPr>
          <p:cNvPr id="131" name="Google Shape;131;p15"/>
          <p:cNvSpPr/>
          <p:nvPr/>
        </p:nvSpPr>
        <p:spPr>
          <a:xfrm flipH="1" rot="711236">
            <a:off x="1427558" y="27088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2008975" y="3539425"/>
            <a:ext cx="1515900" cy="713700"/>
          </a:xfrm>
          <a:prstGeom prst="roundRect">
            <a:avLst>
              <a:gd fmla="val 4485" name="adj"/>
            </a:avLst>
          </a:prstGeom>
          <a:solidFill>
            <a:schemeClr val="lt1"/>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3" name="Google Shape;133;p15"/>
          <p:cNvSpPr txBox="1"/>
          <p:nvPr/>
        </p:nvSpPr>
        <p:spPr>
          <a:xfrm>
            <a:off x="2008975" y="3676550"/>
            <a:ext cx="1334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latin typeface="Roboto"/>
                <a:ea typeface="Roboto"/>
                <a:cs typeface="Roboto"/>
                <a:sym typeface="Roboto"/>
              </a:rPr>
              <a:t>Data</a:t>
            </a:r>
            <a:r>
              <a:rPr lang="en-GB" sz="1200" u="sng">
                <a:latin typeface="Roboto"/>
                <a:ea typeface="Roboto"/>
                <a:cs typeface="Roboto"/>
                <a:sym typeface="Roboto"/>
              </a:rPr>
              <a:t> </a:t>
            </a:r>
            <a:r>
              <a:rPr lang="en-GB" u="sng">
                <a:latin typeface="Roboto"/>
                <a:ea typeface="Roboto"/>
                <a:cs typeface="Roboto"/>
                <a:sym typeface="Roboto"/>
              </a:rPr>
              <a:t>Cleaning</a:t>
            </a:r>
            <a:r>
              <a:rPr lang="en-GB" sz="1200" u="sng">
                <a:latin typeface="Roboto"/>
                <a:ea typeface="Roboto"/>
                <a:cs typeface="Roboto"/>
                <a:sym typeface="Roboto"/>
              </a:rPr>
              <a:t>:</a:t>
            </a:r>
            <a:endParaRPr sz="800">
              <a:solidFill>
                <a:srgbClr val="FFFFFF"/>
              </a:solidFill>
            </a:endParaRPr>
          </a:p>
        </p:txBody>
      </p:sp>
      <p:sp>
        <p:nvSpPr>
          <p:cNvPr id="134" name="Google Shape;134;p15"/>
          <p:cNvSpPr/>
          <p:nvPr/>
        </p:nvSpPr>
        <p:spPr>
          <a:xfrm>
            <a:off x="2727825" y="3395199"/>
            <a:ext cx="74100" cy="1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rot="-711236">
            <a:off x="93458" y="2708788"/>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5" title="Unknown.png"/>
          <p:cNvPicPr preferRelativeResize="0"/>
          <p:nvPr/>
        </p:nvPicPr>
        <p:blipFill>
          <a:blip r:embed="rId5">
            <a:alphaModFix/>
          </a:blip>
          <a:stretch>
            <a:fillRect/>
          </a:stretch>
        </p:blipFill>
        <p:spPr>
          <a:xfrm>
            <a:off x="2631425" y="3168100"/>
            <a:ext cx="244925" cy="244925"/>
          </a:xfrm>
          <a:prstGeom prst="rect">
            <a:avLst/>
          </a:prstGeom>
          <a:noFill/>
          <a:ln>
            <a:noFill/>
          </a:ln>
        </p:spPr>
      </p:pic>
      <p:pic>
        <p:nvPicPr>
          <p:cNvPr id="137" name="Google Shape;137;p15" title="Unknown-1.png"/>
          <p:cNvPicPr preferRelativeResize="0"/>
          <p:nvPr/>
        </p:nvPicPr>
        <p:blipFill>
          <a:blip r:embed="rId6">
            <a:alphaModFix/>
          </a:blip>
          <a:stretch>
            <a:fillRect/>
          </a:stretch>
        </p:blipFill>
        <p:spPr>
          <a:xfrm>
            <a:off x="3627612" y="1935825"/>
            <a:ext cx="333900" cy="333900"/>
          </a:xfrm>
          <a:prstGeom prst="rect">
            <a:avLst/>
          </a:prstGeom>
          <a:noFill/>
          <a:ln>
            <a:noFill/>
          </a:ln>
        </p:spPr>
      </p:pic>
      <p:pic>
        <p:nvPicPr>
          <p:cNvPr id="138" name="Google Shape;138;p15" title="channels4_profile.jpg"/>
          <p:cNvPicPr preferRelativeResize="0"/>
          <p:nvPr/>
        </p:nvPicPr>
        <p:blipFill>
          <a:blip r:embed="rId7">
            <a:alphaModFix/>
          </a:blip>
          <a:stretch>
            <a:fillRect/>
          </a:stretch>
        </p:blipFill>
        <p:spPr>
          <a:xfrm>
            <a:off x="6581251" y="1903812"/>
            <a:ext cx="491825" cy="491801"/>
          </a:xfrm>
          <a:prstGeom prst="rect">
            <a:avLst/>
          </a:prstGeom>
          <a:noFill/>
          <a:ln>
            <a:noFill/>
          </a:ln>
        </p:spPr>
      </p:pic>
      <p:grpSp>
        <p:nvGrpSpPr>
          <p:cNvPr id="139" name="Google Shape;139;p15"/>
          <p:cNvGrpSpPr/>
          <p:nvPr/>
        </p:nvGrpSpPr>
        <p:grpSpPr>
          <a:xfrm>
            <a:off x="785725" y="1146325"/>
            <a:ext cx="1402254" cy="1424292"/>
            <a:chOff x="1637482" y="1219942"/>
            <a:chExt cx="1800300" cy="1246754"/>
          </a:xfrm>
        </p:grpSpPr>
        <p:sp>
          <p:nvSpPr>
            <p:cNvPr id="140" name="Google Shape;140;p15"/>
            <p:cNvSpPr/>
            <p:nvPr/>
          </p:nvSpPr>
          <p:spPr>
            <a:xfrm>
              <a:off x="1637482" y="1219942"/>
              <a:ext cx="1800300" cy="531900"/>
            </a:xfrm>
            <a:prstGeom prst="roundRect">
              <a:avLst>
                <a:gd fmla="val 4485" name="adj"/>
              </a:avLst>
            </a:prstGeom>
            <a:solidFill>
              <a:schemeClr val="lt1"/>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latin typeface="Roboto"/>
                  <a:ea typeface="Roboto"/>
                  <a:cs typeface="Roboto"/>
                  <a:sym typeface="Roboto"/>
                </a:rPr>
                <a:t>Data</a:t>
              </a:r>
              <a:r>
                <a:rPr lang="en-GB" sz="1200" u="sng">
                  <a:latin typeface="Roboto"/>
                  <a:ea typeface="Roboto"/>
                  <a:cs typeface="Roboto"/>
                  <a:sym typeface="Roboto"/>
                </a:rPr>
                <a:t> </a:t>
              </a:r>
              <a:r>
                <a:rPr lang="en-GB" u="sng">
                  <a:latin typeface="Roboto"/>
                  <a:ea typeface="Roboto"/>
                  <a:cs typeface="Roboto"/>
                  <a:sym typeface="Roboto"/>
                </a:rPr>
                <a:t>Source</a:t>
              </a:r>
              <a:r>
                <a:rPr lang="en-GB" sz="1200" u="sng">
                  <a:latin typeface="Roboto"/>
                  <a:ea typeface="Roboto"/>
                  <a:cs typeface="Roboto"/>
                  <a:sym typeface="Roboto"/>
                </a:rPr>
                <a:t>:</a:t>
              </a:r>
              <a:r>
                <a:rPr lang="en-GB" u="sng">
                  <a:latin typeface="Roboto"/>
                  <a:ea typeface="Roboto"/>
                  <a:cs typeface="Roboto"/>
                  <a:sym typeface="Roboto"/>
                </a:rP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1" name="Google Shape;141;p15"/>
            <p:cNvSpPr/>
            <p:nvPr/>
          </p:nvSpPr>
          <p:spPr>
            <a:xfrm rot="10800000">
              <a:off x="2448841" y="1719001"/>
              <a:ext cx="89400" cy="127800"/>
            </a:xfrm>
            <a:prstGeom prst="triangle">
              <a:avLst>
                <a:gd fmla="val 372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rot="-1789476">
              <a:off x="2410765" y="2276970"/>
              <a:ext cx="160451" cy="160451"/>
            </a:xfrm>
            <a:prstGeom prst="ellipse">
              <a:avLst/>
            </a:prstGeom>
            <a:no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n icon of a piece of paper with lines and a corner (provided by Tenor)" id="143" name="Google Shape;143;p15"/>
          <p:cNvPicPr preferRelativeResize="0"/>
          <p:nvPr/>
        </p:nvPicPr>
        <p:blipFill>
          <a:blip r:embed="rId8">
            <a:alphaModFix/>
          </a:blip>
          <a:stretch>
            <a:fillRect/>
          </a:stretch>
        </p:blipFill>
        <p:spPr>
          <a:xfrm>
            <a:off x="1916037" y="1290800"/>
            <a:ext cx="221225" cy="244925"/>
          </a:xfrm>
          <a:prstGeom prst="rect">
            <a:avLst/>
          </a:prstGeom>
          <a:noFill/>
          <a:ln>
            <a:noFill/>
          </a:ln>
        </p:spPr>
      </p:pic>
      <p:pic>
        <p:nvPicPr>
          <p:cNvPr id="144" name="Google Shape;144;p15" title="Kaggle_Logo.svg.png"/>
          <p:cNvPicPr preferRelativeResize="0"/>
          <p:nvPr/>
        </p:nvPicPr>
        <p:blipFill>
          <a:blip r:embed="rId9">
            <a:alphaModFix/>
          </a:blip>
          <a:stretch>
            <a:fillRect/>
          </a:stretch>
        </p:blipFill>
        <p:spPr>
          <a:xfrm>
            <a:off x="1540600" y="2074475"/>
            <a:ext cx="810462" cy="314725"/>
          </a:xfrm>
          <a:prstGeom prst="rect">
            <a:avLst/>
          </a:prstGeom>
          <a:noFill/>
          <a:ln>
            <a:noFill/>
          </a:ln>
        </p:spPr>
      </p:pic>
      <p:pic>
        <p:nvPicPr>
          <p:cNvPr descr="a cartoon illustration of a broom with a long wooden handle on a white background (provided by Tenor)" id="145" name="Google Shape;145;p15"/>
          <p:cNvPicPr preferRelativeResize="0"/>
          <p:nvPr/>
        </p:nvPicPr>
        <p:blipFill>
          <a:blip r:embed="rId10">
            <a:alphaModFix/>
          </a:blip>
          <a:stretch>
            <a:fillRect/>
          </a:stretch>
        </p:blipFill>
        <p:spPr>
          <a:xfrm flipH="1">
            <a:off x="3253850" y="3746538"/>
            <a:ext cx="244925" cy="244925"/>
          </a:xfrm>
          <a:prstGeom prst="rect">
            <a:avLst/>
          </a:prstGeom>
          <a:noFill/>
          <a:ln>
            <a:noFill/>
          </a:ln>
        </p:spPr>
      </p:pic>
      <p:pic>
        <p:nvPicPr>
          <p:cNvPr id="146" name="Google Shape;146;p15"/>
          <p:cNvPicPr preferRelativeResize="0"/>
          <p:nvPr/>
        </p:nvPicPr>
        <p:blipFill>
          <a:blip r:embed="rId11">
            <a:alphaModFix/>
          </a:blip>
          <a:stretch>
            <a:fillRect/>
          </a:stretch>
        </p:blipFill>
        <p:spPr>
          <a:xfrm>
            <a:off x="4179700" y="1957326"/>
            <a:ext cx="1313468" cy="386150"/>
          </a:xfrm>
          <a:prstGeom prst="rect">
            <a:avLst/>
          </a:prstGeom>
          <a:noFill/>
          <a:ln>
            <a:noFill/>
          </a:ln>
        </p:spPr>
      </p:pic>
      <p:pic>
        <p:nvPicPr>
          <p:cNvPr id="147" name="Google Shape;147;p15"/>
          <p:cNvPicPr preferRelativeResize="0"/>
          <p:nvPr/>
        </p:nvPicPr>
        <p:blipFill>
          <a:blip r:embed="rId12">
            <a:alphaModFix/>
          </a:blip>
          <a:stretch>
            <a:fillRect/>
          </a:stretch>
        </p:blipFill>
        <p:spPr>
          <a:xfrm>
            <a:off x="5190838" y="3149900"/>
            <a:ext cx="549725" cy="281325"/>
          </a:xfrm>
          <a:prstGeom prst="rect">
            <a:avLst/>
          </a:prstGeom>
          <a:noFill/>
          <a:ln>
            <a:noFill/>
          </a:ln>
        </p:spPr>
      </p:pic>
      <p:pic>
        <p:nvPicPr>
          <p:cNvPr descr="a black and white icon of a magnifying glass (provided by Tenor)" id="148" name="Google Shape;148;p15"/>
          <p:cNvPicPr preferRelativeResize="0"/>
          <p:nvPr/>
        </p:nvPicPr>
        <p:blipFill>
          <a:blip r:embed="rId13">
            <a:alphaModFix/>
          </a:blip>
          <a:stretch>
            <a:fillRect/>
          </a:stretch>
        </p:blipFill>
        <p:spPr>
          <a:xfrm>
            <a:off x="5768700" y="3746550"/>
            <a:ext cx="314725" cy="314725"/>
          </a:xfrm>
          <a:prstGeom prst="rect">
            <a:avLst/>
          </a:prstGeom>
          <a:noFill/>
          <a:ln>
            <a:noFill/>
          </a:ln>
        </p:spPr>
      </p:pic>
      <p:sp>
        <p:nvSpPr>
          <p:cNvPr id="149" name="Google Shape;149;p15"/>
          <p:cNvSpPr/>
          <p:nvPr/>
        </p:nvSpPr>
        <p:spPr>
          <a:xfrm flipH="1" rot="711236">
            <a:off x="6818833" y="27088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711236">
            <a:off x="5459296" y="2708788"/>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15"/>
          <p:cNvGrpSpPr/>
          <p:nvPr/>
        </p:nvGrpSpPr>
        <p:grpSpPr>
          <a:xfrm>
            <a:off x="6160150" y="1073400"/>
            <a:ext cx="1334022" cy="773125"/>
            <a:chOff x="1637486" y="1340943"/>
            <a:chExt cx="1712700" cy="613883"/>
          </a:xfrm>
        </p:grpSpPr>
        <p:sp>
          <p:nvSpPr>
            <p:cNvPr id="152" name="Google Shape;152;p15"/>
            <p:cNvSpPr/>
            <p:nvPr/>
          </p:nvSpPr>
          <p:spPr>
            <a:xfrm>
              <a:off x="1637486" y="1340943"/>
              <a:ext cx="1712700" cy="523500"/>
            </a:xfrm>
            <a:prstGeom prst="roundRect">
              <a:avLst>
                <a:gd fmla="val 4485" name="adj"/>
              </a:avLst>
            </a:prstGeom>
            <a:solidFill>
              <a:schemeClr val="lt1"/>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200" u="sng">
                  <a:latin typeface="Roboto"/>
                  <a:ea typeface="Roboto"/>
                  <a:cs typeface="Roboto"/>
                  <a:sym typeface="Roboto"/>
                </a:rPr>
                <a:t>Data Visualization: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3" name="Google Shape;153;p15"/>
            <p:cNvSpPr/>
            <p:nvPr/>
          </p:nvSpPr>
          <p:spPr>
            <a:xfrm rot="10800000">
              <a:off x="2439981" y="1852826"/>
              <a:ext cx="107700" cy="102000"/>
            </a:xfrm>
            <a:prstGeom prst="triangle">
              <a:avLst>
                <a:gd fmla="val 372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graph showing a green line going up and down (provided by Tenor)" id="154" name="Google Shape;154;p15"/>
          <p:cNvPicPr preferRelativeResize="0"/>
          <p:nvPr/>
        </p:nvPicPr>
        <p:blipFill>
          <a:blip r:embed="rId14">
            <a:alphaModFix/>
          </a:blip>
          <a:stretch>
            <a:fillRect/>
          </a:stretch>
        </p:blipFill>
        <p:spPr>
          <a:xfrm>
            <a:off x="7222550" y="1246575"/>
            <a:ext cx="221225" cy="221225"/>
          </a:xfrm>
          <a:prstGeom prst="rect">
            <a:avLst/>
          </a:prstGeom>
          <a:noFill/>
          <a:ln>
            <a:noFill/>
          </a:ln>
        </p:spPr>
      </p:pic>
      <p:sp>
        <p:nvSpPr>
          <p:cNvPr id="155" name="Google Shape;155;p15"/>
          <p:cNvSpPr/>
          <p:nvPr/>
        </p:nvSpPr>
        <p:spPr>
          <a:xfrm rot="-2406054">
            <a:off x="2701278" y="2944321"/>
            <a:ext cx="141585" cy="170697"/>
          </a:xfrm>
          <a:prstGeom prst="ellipse">
            <a:avLst/>
          </a:prstGeom>
          <a:no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rot="-2406054">
            <a:off x="6756378" y="2383221"/>
            <a:ext cx="141585" cy="170697"/>
          </a:xfrm>
          <a:prstGeom prst="ellipse">
            <a:avLst/>
          </a:prstGeom>
          <a:no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2406054">
            <a:off x="4018191" y="2383221"/>
            <a:ext cx="141585" cy="170697"/>
          </a:xfrm>
          <a:prstGeom prst="ellipse">
            <a:avLst/>
          </a:prstGeom>
          <a:noFill/>
          <a:ln cap="flat" cmpd="sng" w="381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rot="-2406054">
            <a:off x="5394916" y="2944321"/>
            <a:ext cx="141585" cy="170697"/>
          </a:xfrm>
          <a:prstGeom prst="ellipse">
            <a:avLst/>
          </a:prstGeom>
          <a:noFill/>
          <a:ln cap="flat" cmpd="sng" w="381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txBox="1"/>
          <p:nvPr/>
        </p:nvSpPr>
        <p:spPr>
          <a:xfrm>
            <a:off x="6470250" y="473725"/>
            <a:ext cx="22419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500">
                <a:solidFill>
                  <a:schemeClr val="dk2"/>
                </a:solidFill>
                <a:latin typeface="Roboto"/>
                <a:ea typeface="Roboto"/>
                <a:cs typeface="Roboto"/>
                <a:sym typeface="Roboto"/>
              </a:rPr>
              <a:t>Guided by: Zein Moualla</a:t>
            </a:r>
            <a:endParaRPr b="1" i="1" sz="12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3" name="Shape 163"/>
        <p:cNvGrpSpPr/>
        <p:nvPr/>
      </p:nvGrpSpPr>
      <p:grpSpPr>
        <a:xfrm>
          <a:off x="0" y="0"/>
          <a:ext cx="0" cy="0"/>
          <a:chOff x="0" y="0"/>
          <a:chExt cx="0" cy="0"/>
        </a:xfrm>
      </p:grpSpPr>
      <p:sp>
        <p:nvSpPr>
          <p:cNvPr id="164" name="Google Shape;164;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Arial"/>
                <a:ea typeface="Arial"/>
                <a:cs typeface="Arial"/>
                <a:sym typeface="Arial"/>
              </a:rPr>
              <a:t>Overview of the Dataset:</a:t>
            </a:r>
            <a:endParaRPr>
              <a:latin typeface="Arial"/>
              <a:ea typeface="Arial"/>
              <a:cs typeface="Arial"/>
              <a:sym typeface="Arial"/>
            </a:endParaRPr>
          </a:p>
        </p:txBody>
      </p:sp>
      <p:cxnSp>
        <p:nvCxnSpPr>
          <p:cNvPr id="165" name="Google Shape;165;p16"/>
          <p:cNvCxnSpPr/>
          <p:nvPr/>
        </p:nvCxnSpPr>
        <p:spPr>
          <a:xfrm flipH="1" rot="10800000">
            <a:off x="389400" y="1017800"/>
            <a:ext cx="8280300" cy="18000"/>
          </a:xfrm>
          <a:prstGeom prst="straightConnector1">
            <a:avLst/>
          </a:prstGeom>
          <a:noFill/>
          <a:ln cap="flat" cmpd="sng" w="28575">
            <a:solidFill>
              <a:schemeClr val="accent2"/>
            </a:solidFill>
            <a:prstDash val="solid"/>
            <a:round/>
            <a:headEnd len="med" w="med" type="none"/>
            <a:tailEnd len="med" w="med" type="none"/>
          </a:ln>
        </p:spPr>
      </p:cxnSp>
      <p:pic>
        <p:nvPicPr>
          <p:cNvPr id="166" name="Google Shape;166;p16"/>
          <p:cNvPicPr preferRelativeResize="0"/>
          <p:nvPr/>
        </p:nvPicPr>
        <p:blipFill>
          <a:blip r:embed="rId3">
            <a:alphaModFix/>
          </a:blip>
          <a:stretch>
            <a:fillRect/>
          </a:stretch>
        </p:blipFill>
        <p:spPr>
          <a:xfrm>
            <a:off x="311700" y="1095025"/>
            <a:ext cx="2939475" cy="1773313"/>
          </a:xfrm>
          <a:prstGeom prst="rect">
            <a:avLst/>
          </a:prstGeom>
          <a:noFill/>
          <a:ln>
            <a:noFill/>
          </a:ln>
        </p:spPr>
      </p:pic>
      <p:pic>
        <p:nvPicPr>
          <p:cNvPr id="167" name="Google Shape;167;p16"/>
          <p:cNvPicPr preferRelativeResize="0"/>
          <p:nvPr/>
        </p:nvPicPr>
        <p:blipFill rotWithShape="1">
          <a:blip r:embed="rId4">
            <a:alphaModFix/>
          </a:blip>
          <a:srcRect b="-12752" l="0" r="-12752" t="0"/>
          <a:stretch/>
        </p:blipFill>
        <p:spPr>
          <a:xfrm>
            <a:off x="3276600" y="1126125"/>
            <a:ext cx="2939475" cy="1941935"/>
          </a:xfrm>
          <a:prstGeom prst="rect">
            <a:avLst/>
          </a:prstGeom>
          <a:noFill/>
          <a:ln>
            <a:noFill/>
          </a:ln>
        </p:spPr>
      </p:pic>
      <p:pic>
        <p:nvPicPr>
          <p:cNvPr id="168" name="Google Shape;168;p16" title="Screenshot 2025-04-09 at 18.38.08.png"/>
          <p:cNvPicPr preferRelativeResize="0"/>
          <p:nvPr/>
        </p:nvPicPr>
        <p:blipFill>
          <a:blip r:embed="rId5">
            <a:alphaModFix/>
          </a:blip>
          <a:stretch>
            <a:fillRect/>
          </a:stretch>
        </p:blipFill>
        <p:spPr>
          <a:xfrm>
            <a:off x="4207425" y="2918713"/>
            <a:ext cx="2008650" cy="1869274"/>
          </a:xfrm>
          <a:prstGeom prst="rect">
            <a:avLst/>
          </a:prstGeom>
          <a:noFill/>
          <a:ln>
            <a:noFill/>
          </a:ln>
        </p:spPr>
      </p:pic>
      <p:pic>
        <p:nvPicPr>
          <p:cNvPr id="169" name="Google Shape;169;p16" title="Screenshot 2025-04-08 at 21.58.33.png"/>
          <p:cNvPicPr preferRelativeResize="0"/>
          <p:nvPr/>
        </p:nvPicPr>
        <p:blipFill rotWithShape="1">
          <a:blip r:embed="rId6">
            <a:alphaModFix/>
          </a:blip>
          <a:srcRect b="1380" l="0" r="0" t="-1380"/>
          <a:stretch/>
        </p:blipFill>
        <p:spPr>
          <a:xfrm>
            <a:off x="311700" y="2850050"/>
            <a:ext cx="3448842" cy="1869251"/>
          </a:xfrm>
          <a:prstGeom prst="rect">
            <a:avLst/>
          </a:prstGeom>
          <a:noFill/>
          <a:ln>
            <a:noFill/>
          </a:ln>
        </p:spPr>
      </p:pic>
      <p:pic>
        <p:nvPicPr>
          <p:cNvPr id="170" name="Google Shape;170;p16"/>
          <p:cNvPicPr preferRelativeResize="0"/>
          <p:nvPr/>
        </p:nvPicPr>
        <p:blipFill>
          <a:blip r:embed="rId7">
            <a:alphaModFix/>
          </a:blip>
          <a:stretch>
            <a:fillRect/>
          </a:stretch>
        </p:blipFill>
        <p:spPr>
          <a:xfrm>
            <a:off x="6189298" y="1072275"/>
            <a:ext cx="1967978" cy="1773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74" name="Shape 174"/>
        <p:cNvGrpSpPr/>
        <p:nvPr/>
      </p:nvGrpSpPr>
      <p:grpSpPr>
        <a:xfrm>
          <a:off x="0" y="0"/>
          <a:ext cx="0" cy="0"/>
          <a:chOff x="0" y="0"/>
          <a:chExt cx="0" cy="0"/>
        </a:xfrm>
      </p:grpSpPr>
      <p:sp>
        <p:nvSpPr>
          <p:cNvPr id="175" name="Google Shape;175;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 to customer churn</a:t>
            </a:r>
            <a:endParaRPr/>
          </a:p>
          <a:p>
            <a:pPr indent="0" lvl="0" marL="0" rtl="0" algn="l">
              <a:spcBef>
                <a:spcPts val="0"/>
              </a:spcBef>
              <a:spcAft>
                <a:spcPts val="0"/>
              </a:spcAft>
              <a:buNone/>
            </a:pPr>
            <a:r>
              <a:t/>
            </a:r>
            <a:endParaRPr/>
          </a:p>
        </p:txBody>
      </p:sp>
      <p:sp>
        <p:nvSpPr>
          <p:cNvPr id="176" name="Google Shape;176;p17"/>
          <p:cNvSpPr txBox="1"/>
          <p:nvPr>
            <p:ph idx="1" type="body"/>
          </p:nvPr>
        </p:nvSpPr>
        <p:spPr>
          <a:xfrm>
            <a:off x="311700" y="1017800"/>
            <a:ext cx="8520600" cy="375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7" name="Google Shape;177;p17"/>
          <p:cNvSpPr/>
          <p:nvPr/>
        </p:nvSpPr>
        <p:spPr>
          <a:xfrm>
            <a:off x="368575" y="1116450"/>
            <a:ext cx="2427600" cy="1354500"/>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           </a:t>
            </a:r>
            <a:r>
              <a:rPr lang="en-GB" u="sng">
                <a:latin typeface="Roboto"/>
                <a:ea typeface="Roboto"/>
                <a:cs typeface="Roboto"/>
                <a:sym typeface="Roboto"/>
              </a:rPr>
              <a:t>Definition : </a:t>
            </a:r>
            <a:endParaRPr u="sng">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 Churn means customer leaving   or stopping use</a:t>
            </a:r>
            <a:endParaRPr>
              <a:latin typeface="Roboto"/>
              <a:ea typeface="Roboto"/>
              <a:cs typeface="Roboto"/>
              <a:sym typeface="Roboto"/>
            </a:endParaRPr>
          </a:p>
        </p:txBody>
      </p:sp>
      <p:sp>
        <p:nvSpPr>
          <p:cNvPr id="178" name="Google Shape;178;p17"/>
          <p:cNvSpPr/>
          <p:nvPr/>
        </p:nvSpPr>
        <p:spPr>
          <a:xfrm>
            <a:off x="3001375" y="1116450"/>
            <a:ext cx="2985900" cy="1455300"/>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u="sng">
                <a:latin typeface="Roboto"/>
                <a:ea typeface="Roboto"/>
                <a:cs typeface="Roboto"/>
                <a:sym typeface="Roboto"/>
              </a:rPr>
              <a:t>Costs:</a:t>
            </a:r>
            <a:endParaRPr u="sng">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GB">
                <a:latin typeface="Roboto"/>
                <a:ea typeface="Roboto"/>
                <a:cs typeface="Roboto"/>
                <a:sym typeface="Roboto"/>
              </a:rPr>
              <a:t>reduced revenue </a:t>
            </a:r>
            <a:endParaRPr>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GB">
                <a:latin typeface="Roboto"/>
                <a:ea typeface="Roboto"/>
                <a:cs typeface="Roboto"/>
                <a:sym typeface="Roboto"/>
              </a:rPr>
              <a:t>increased marketing</a:t>
            </a:r>
            <a:endParaRPr>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GB">
                <a:latin typeface="Roboto"/>
                <a:ea typeface="Roboto"/>
                <a:cs typeface="Roboto"/>
                <a:sym typeface="Roboto"/>
              </a:rPr>
              <a:t>Increased acquisition costs</a:t>
            </a:r>
            <a:endParaRPr>
              <a:latin typeface="Roboto"/>
              <a:ea typeface="Roboto"/>
              <a:cs typeface="Roboto"/>
              <a:sym typeface="Roboto"/>
            </a:endParaRPr>
          </a:p>
        </p:txBody>
      </p:sp>
      <p:sp>
        <p:nvSpPr>
          <p:cNvPr id="179" name="Google Shape;179;p17"/>
          <p:cNvSpPr/>
          <p:nvPr/>
        </p:nvSpPr>
        <p:spPr>
          <a:xfrm>
            <a:off x="6120050" y="1166900"/>
            <a:ext cx="2633400" cy="1354500"/>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u="sng">
                <a:latin typeface="Roboto"/>
                <a:ea typeface="Roboto"/>
                <a:cs typeface="Roboto"/>
                <a:sym typeface="Roboto"/>
              </a:rPr>
              <a:t>Causes</a:t>
            </a:r>
            <a:r>
              <a:rPr lang="en-GB">
                <a:latin typeface="Roboto"/>
                <a:ea typeface="Roboto"/>
                <a:cs typeface="Roboto"/>
                <a:sym typeface="Roboto"/>
              </a:rPr>
              <a:t>:</a:t>
            </a:r>
            <a:endParaRPr>
              <a:latin typeface="Roboto"/>
              <a:ea typeface="Roboto"/>
              <a:cs typeface="Roboto"/>
              <a:sym typeface="Roboto"/>
            </a:endParaRPr>
          </a:p>
          <a:p>
            <a:pPr indent="-317500" lvl="0" marL="457200" rtl="0" algn="l">
              <a:lnSpc>
                <a:spcPct val="80000"/>
              </a:lnSpc>
              <a:spcBef>
                <a:spcPts val="0"/>
              </a:spcBef>
              <a:spcAft>
                <a:spcPts val="0"/>
              </a:spcAft>
              <a:buSzPts val="1400"/>
              <a:buFont typeface="Roboto"/>
              <a:buChar char="●"/>
            </a:pPr>
            <a:r>
              <a:rPr lang="en-GB">
                <a:latin typeface="Roboto"/>
                <a:ea typeface="Roboto"/>
                <a:cs typeface="Roboto"/>
                <a:sym typeface="Roboto"/>
              </a:rPr>
              <a:t> poor customer service </a:t>
            </a:r>
            <a:endParaRPr>
              <a:latin typeface="Roboto"/>
              <a:ea typeface="Roboto"/>
              <a:cs typeface="Roboto"/>
              <a:sym typeface="Roboto"/>
            </a:endParaRPr>
          </a:p>
          <a:p>
            <a:pPr indent="-317500" lvl="0" marL="457200" rtl="0" algn="l">
              <a:lnSpc>
                <a:spcPct val="80000"/>
              </a:lnSpc>
              <a:spcBef>
                <a:spcPts val="0"/>
              </a:spcBef>
              <a:spcAft>
                <a:spcPts val="0"/>
              </a:spcAft>
              <a:buSzPts val="1400"/>
              <a:buFont typeface="Roboto"/>
              <a:buChar char="●"/>
            </a:pPr>
            <a:r>
              <a:rPr lang="en-GB">
                <a:latin typeface="Roboto"/>
                <a:ea typeface="Roboto"/>
                <a:cs typeface="Roboto"/>
                <a:sym typeface="Roboto"/>
              </a:rPr>
              <a:t> poor competition</a:t>
            </a:r>
            <a:endParaRPr>
              <a:latin typeface="Roboto"/>
              <a:ea typeface="Roboto"/>
              <a:cs typeface="Roboto"/>
              <a:sym typeface="Roboto"/>
            </a:endParaRPr>
          </a:p>
        </p:txBody>
      </p:sp>
      <p:pic>
        <p:nvPicPr>
          <p:cNvPr descr="three books are stacked on top of each other with a red book in the middle (provided by Tenor)" id="180" name="Google Shape;180;p17"/>
          <p:cNvPicPr preferRelativeResize="0"/>
          <p:nvPr/>
        </p:nvPicPr>
        <p:blipFill>
          <a:blip r:embed="rId3">
            <a:alphaModFix/>
          </a:blip>
          <a:stretch>
            <a:fillRect/>
          </a:stretch>
        </p:blipFill>
        <p:spPr>
          <a:xfrm>
            <a:off x="554400" y="1473925"/>
            <a:ext cx="280250" cy="280250"/>
          </a:xfrm>
          <a:prstGeom prst="rect">
            <a:avLst/>
          </a:prstGeom>
          <a:noFill/>
          <a:ln>
            <a:noFill/>
          </a:ln>
        </p:spPr>
      </p:pic>
      <p:pic>
        <p:nvPicPr>
          <p:cNvPr descr="a stack of gold coins with dollar signs on them (provided by Tenor)" id="181" name="Google Shape;181;p17"/>
          <p:cNvPicPr preferRelativeResize="0"/>
          <p:nvPr/>
        </p:nvPicPr>
        <p:blipFill>
          <a:blip r:embed="rId4">
            <a:alphaModFix/>
          </a:blip>
          <a:stretch>
            <a:fillRect/>
          </a:stretch>
        </p:blipFill>
        <p:spPr>
          <a:xfrm>
            <a:off x="3944500" y="1389000"/>
            <a:ext cx="280250" cy="226618"/>
          </a:xfrm>
          <a:prstGeom prst="rect">
            <a:avLst/>
          </a:prstGeom>
          <a:noFill/>
          <a:ln>
            <a:noFill/>
          </a:ln>
        </p:spPr>
      </p:pic>
      <p:pic>
        <p:nvPicPr>
          <p:cNvPr descr="a red question mark on a white background with a red ball below it (provided by Tenor)" id="182" name="Google Shape;182;p17"/>
          <p:cNvPicPr preferRelativeResize="0"/>
          <p:nvPr/>
        </p:nvPicPr>
        <p:blipFill>
          <a:blip r:embed="rId5">
            <a:alphaModFix/>
          </a:blip>
          <a:stretch>
            <a:fillRect/>
          </a:stretch>
        </p:blipFill>
        <p:spPr>
          <a:xfrm>
            <a:off x="6859635" y="1527538"/>
            <a:ext cx="191489" cy="226625"/>
          </a:xfrm>
          <a:prstGeom prst="rect">
            <a:avLst/>
          </a:prstGeom>
          <a:noFill/>
          <a:ln>
            <a:noFill/>
          </a:ln>
        </p:spPr>
      </p:pic>
      <p:sp>
        <p:nvSpPr>
          <p:cNvPr id="183" name="Google Shape;183;p17"/>
          <p:cNvSpPr/>
          <p:nvPr/>
        </p:nvSpPr>
        <p:spPr>
          <a:xfrm>
            <a:off x="2844625" y="2962000"/>
            <a:ext cx="3299400" cy="1455300"/>
          </a:xfrm>
          <a:prstGeom prst="roundRect">
            <a:avLst>
              <a:gd fmla="val 1666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u="sng">
                <a:latin typeface="Roboto"/>
                <a:ea typeface="Roboto"/>
                <a:cs typeface="Roboto"/>
                <a:sym typeface="Roboto"/>
              </a:rPr>
              <a:t>Solutions:</a:t>
            </a:r>
            <a:endParaRPr u="sng">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GB">
                <a:latin typeface="Roboto"/>
                <a:ea typeface="Roboto"/>
                <a:cs typeface="Roboto"/>
                <a:sym typeface="Roboto"/>
              </a:rPr>
              <a:t>improving customer experience</a:t>
            </a:r>
            <a:endParaRPr>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GB">
                <a:latin typeface="Roboto"/>
                <a:ea typeface="Roboto"/>
                <a:cs typeface="Roboto"/>
                <a:sym typeface="Roboto"/>
              </a:rPr>
              <a:t>increasing customer loyalty</a:t>
            </a:r>
            <a:endParaRPr>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GB">
                <a:latin typeface="Roboto"/>
                <a:ea typeface="Roboto"/>
                <a:cs typeface="Roboto"/>
                <a:sym typeface="Roboto"/>
              </a:rPr>
              <a:t>effective retention strategies</a:t>
            </a:r>
            <a:endParaRPr>
              <a:latin typeface="Roboto"/>
              <a:ea typeface="Roboto"/>
              <a:cs typeface="Roboto"/>
              <a:sym typeface="Roboto"/>
            </a:endParaRPr>
          </a:p>
        </p:txBody>
      </p:sp>
      <p:pic>
        <p:nvPicPr>
          <p:cNvPr descr="an illustration of a light bulb with red rays around it (provided by Tenor)" id="184" name="Google Shape;184;p17"/>
          <p:cNvPicPr preferRelativeResize="0"/>
          <p:nvPr/>
        </p:nvPicPr>
        <p:blipFill>
          <a:blip r:embed="rId6">
            <a:alphaModFix/>
          </a:blip>
          <a:stretch>
            <a:fillRect/>
          </a:stretch>
        </p:blipFill>
        <p:spPr>
          <a:xfrm>
            <a:off x="3721368" y="3241806"/>
            <a:ext cx="328746" cy="280250"/>
          </a:xfrm>
          <a:prstGeom prst="rect">
            <a:avLst/>
          </a:prstGeom>
          <a:noFill/>
          <a:ln cap="flat" cmpd="sng" w="9525">
            <a:solidFill>
              <a:schemeClr val="dk1"/>
            </a:solidFill>
            <a:prstDash val="solid"/>
            <a:round/>
            <a:headEnd len="sm" w="sm" type="none"/>
            <a:tailEnd len="sm" w="sm" type="none"/>
          </a:ln>
        </p:spPr>
      </p:pic>
      <p:cxnSp>
        <p:nvCxnSpPr>
          <p:cNvPr id="185" name="Google Shape;185;p17"/>
          <p:cNvCxnSpPr/>
          <p:nvPr/>
        </p:nvCxnSpPr>
        <p:spPr>
          <a:xfrm flipH="1" rot="10800000">
            <a:off x="431850" y="919100"/>
            <a:ext cx="8280300" cy="18000"/>
          </a:xfrm>
          <a:prstGeom prst="straightConnector1">
            <a:avLst/>
          </a:prstGeom>
          <a:noFill/>
          <a:ln cap="flat" cmpd="sng" w="28575">
            <a:solidFill>
              <a:srgbClr val="0000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89" name="Shape 189"/>
        <p:cNvGrpSpPr/>
        <p:nvPr/>
      </p:nvGrpSpPr>
      <p:grpSpPr>
        <a:xfrm>
          <a:off x="0" y="0"/>
          <a:ext cx="0" cy="0"/>
          <a:chOff x="0" y="0"/>
          <a:chExt cx="0" cy="0"/>
        </a:xfrm>
      </p:grpSpPr>
      <p:sp>
        <p:nvSpPr>
          <p:cNvPr id="190" name="Google Shape;190;p18"/>
          <p:cNvSpPr txBox="1"/>
          <p:nvPr>
            <p:ph idx="1" type="body"/>
          </p:nvPr>
        </p:nvSpPr>
        <p:spPr>
          <a:xfrm>
            <a:off x="311700" y="1229975"/>
            <a:ext cx="3771000" cy="3339000"/>
          </a:xfrm>
          <a:prstGeom prst="rect">
            <a:avLst/>
          </a:prstGeom>
        </p:spPr>
        <p:txBody>
          <a:bodyPr anchorCtr="0" anchor="t" bIns="91425" lIns="91425" spcFirstLastPara="1" rIns="91425" wrap="square" tIns="91425">
            <a:normAutofit lnSpcReduction="10000"/>
          </a:bodyPr>
          <a:lstStyle/>
          <a:p>
            <a:pPr indent="-304800" lvl="0" marL="457200" rtl="0" algn="just">
              <a:lnSpc>
                <a:spcPct val="150000"/>
              </a:lnSpc>
              <a:spcBef>
                <a:spcPts val="0"/>
              </a:spcBef>
              <a:spcAft>
                <a:spcPts val="0"/>
              </a:spcAft>
              <a:buSzPts val="1200"/>
              <a:buAutoNum type="arabicPeriod"/>
            </a:pPr>
            <a:r>
              <a:rPr b="1" lang="en-GB" sz="1200"/>
              <a:t>Data transformation:</a:t>
            </a:r>
            <a:r>
              <a:rPr lang="en-GB" sz="1200"/>
              <a:t> using SQL we created a new “</a:t>
            </a:r>
            <a:r>
              <a:rPr b="1" lang="en-GB" sz="1200" u="sng"/>
              <a:t>users enriched</a:t>
            </a:r>
            <a:r>
              <a:rPr lang="en-GB" sz="1200"/>
              <a:t>” table that contains important user information from various tables within the dataset</a:t>
            </a:r>
            <a:endParaRPr sz="1200"/>
          </a:p>
          <a:p>
            <a:pPr indent="-304800" lvl="0" marL="457200" rtl="0" algn="just">
              <a:lnSpc>
                <a:spcPct val="150000"/>
              </a:lnSpc>
              <a:spcBef>
                <a:spcPts val="0"/>
              </a:spcBef>
              <a:spcAft>
                <a:spcPts val="0"/>
              </a:spcAft>
              <a:buSzPts val="1200"/>
              <a:buAutoNum type="arabicPeriod"/>
            </a:pPr>
            <a:r>
              <a:rPr b="1" lang="en-GB" sz="1200"/>
              <a:t>Data processing:</a:t>
            </a:r>
            <a:r>
              <a:rPr lang="en-GB" sz="1200"/>
              <a:t> using Python we removed irrelevant columns and correlated features to avoid overfitting then encoded categorical features to be able to use these features for the ML model</a:t>
            </a:r>
            <a:endParaRPr sz="1200"/>
          </a:p>
          <a:p>
            <a:pPr indent="-304800" lvl="0" marL="457200" rtl="0" algn="just">
              <a:lnSpc>
                <a:spcPct val="150000"/>
              </a:lnSpc>
              <a:spcBef>
                <a:spcPts val="0"/>
              </a:spcBef>
              <a:spcAft>
                <a:spcPts val="0"/>
              </a:spcAft>
              <a:buSzPts val="1200"/>
              <a:buAutoNum type="arabicPeriod"/>
            </a:pPr>
            <a:r>
              <a:rPr b="1" lang="en-GB" sz="1200"/>
              <a:t>Random Forest model build:</a:t>
            </a:r>
            <a:r>
              <a:rPr lang="en-GB" sz="1200"/>
              <a:t> the dataset was splitted into test (20%) and train (80%) variable</a:t>
            </a:r>
            <a:endParaRPr sz="1200"/>
          </a:p>
        </p:txBody>
      </p:sp>
      <p:sp>
        <p:nvSpPr>
          <p:cNvPr id="191" name="Google Shape;191;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Churn prediction with ML-Model - Steps</a:t>
            </a:r>
            <a:endParaRPr b="1"/>
          </a:p>
          <a:p>
            <a:pPr indent="0" lvl="0" marL="0" rtl="0" algn="l">
              <a:spcBef>
                <a:spcPts val="0"/>
              </a:spcBef>
              <a:spcAft>
                <a:spcPts val="0"/>
              </a:spcAft>
              <a:buNone/>
            </a:pPr>
            <a:r>
              <a:t/>
            </a:r>
            <a:endParaRPr b="1" u="sng"/>
          </a:p>
        </p:txBody>
      </p:sp>
      <p:pic>
        <p:nvPicPr>
          <p:cNvPr id="192" name="Google Shape;192;p18"/>
          <p:cNvPicPr preferRelativeResize="0"/>
          <p:nvPr/>
        </p:nvPicPr>
        <p:blipFill>
          <a:blip r:embed="rId3">
            <a:alphaModFix/>
          </a:blip>
          <a:stretch>
            <a:fillRect/>
          </a:stretch>
        </p:blipFill>
        <p:spPr>
          <a:xfrm>
            <a:off x="4835600" y="1288213"/>
            <a:ext cx="3222525" cy="3222525"/>
          </a:xfrm>
          <a:prstGeom prst="rect">
            <a:avLst/>
          </a:prstGeom>
          <a:noFill/>
          <a:ln cap="flat" cmpd="sng" w="9525">
            <a:solidFill>
              <a:srgbClr val="000000"/>
            </a:solidFill>
            <a:prstDash val="solid"/>
            <a:round/>
            <a:headEnd len="sm" w="sm" type="none"/>
            <a:tailEnd len="sm" w="sm" type="none"/>
          </a:ln>
        </p:spPr>
      </p:pic>
      <p:cxnSp>
        <p:nvCxnSpPr>
          <p:cNvPr id="193" name="Google Shape;193;p18"/>
          <p:cNvCxnSpPr/>
          <p:nvPr/>
        </p:nvCxnSpPr>
        <p:spPr>
          <a:xfrm flipH="1" rot="10800000">
            <a:off x="431850" y="919100"/>
            <a:ext cx="8280300" cy="18000"/>
          </a:xfrm>
          <a:prstGeom prst="straightConnector1">
            <a:avLst/>
          </a:prstGeom>
          <a:noFill/>
          <a:ln cap="flat" cmpd="sng" w="28575">
            <a:solidFill>
              <a:srgbClr val="0000FF"/>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97" name="Shape 197"/>
        <p:cNvGrpSpPr/>
        <p:nvPr/>
      </p:nvGrpSpPr>
      <p:grpSpPr>
        <a:xfrm>
          <a:off x="0" y="0"/>
          <a:ext cx="0" cy="0"/>
          <a:chOff x="0" y="0"/>
          <a:chExt cx="0" cy="0"/>
        </a:xfrm>
      </p:grpSpPr>
      <p:sp>
        <p:nvSpPr>
          <p:cNvPr id="198" name="Google Shape;198;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Churn prediction with ML-Model - Results</a:t>
            </a:r>
            <a:endParaRPr b="1"/>
          </a:p>
          <a:p>
            <a:pPr indent="0" lvl="0" marL="0" rtl="0" algn="l">
              <a:spcBef>
                <a:spcPts val="0"/>
              </a:spcBef>
              <a:spcAft>
                <a:spcPts val="0"/>
              </a:spcAft>
              <a:buNone/>
            </a:pPr>
            <a:r>
              <a:t/>
            </a:r>
            <a:endParaRPr b="1" u="sng"/>
          </a:p>
        </p:txBody>
      </p:sp>
      <p:sp>
        <p:nvSpPr>
          <p:cNvPr id="199" name="Google Shape;199;p19"/>
          <p:cNvSpPr txBox="1"/>
          <p:nvPr>
            <p:ph idx="1" type="body"/>
          </p:nvPr>
        </p:nvSpPr>
        <p:spPr>
          <a:xfrm>
            <a:off x="311700" y="1229975"/>
            <a:ext cx="4345200" cy="35934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GB" sz="1200"/>
              <a:t>The model helps identify high-risk customers, enabling proactive retention strategies like targeted marketing</a:t>
            </a:r>
            <a:endParaRPr sz="1200"/>
          </a:p>
          <a:p>
            <a:pPr indent="-304800" lvl="0" marL="457200" rtl="0" algn="just">
              <a:lnSpc>
                <a:spcPct val="200000"/>
              </a:lnSpc>
              <a:spcBef>
                <a:spcPts val="1200"/>
              </a:spcBef>
              <a:spcAft>
                <a:spcPts val="0"/>
              </a:spcAft>
              <a:buSzPts val="1200"/>
              <a:buAutoNum type="arabicPeriod"/>
            </a:pPr>
            <a:r>
              <a:rPr b="1" lang="en-GB" sz="1200"/>
              <a:t>85% accuracy</a:t>
            </a:r>
            <a:endParaRPr sz="1200"/>
          </a:p>
          <a:p>
            <a:pPr indent="-304800" lvl="0" marL="457200" rtl="0" algn="just">
              <a:lnSpc>
                <a:spcPct val="200000"/>
              </a:lnSpc>
              <a:spcBef>
                <a:spcPts val="0"/>
              </a:spcBef>
              <a:spcAft>
                <a:spcPts val="0"/>
              </a:spcAft>
              <a:buSzPts val="1200"/>
              <a:buAutoNum type="arabicPeriod"/>
            </a:pPr>
            <a:r>
              <a:rPr b="1" lang="en-GB" sz="1200"/>
              <a:t>82% precision</a:t>
            </a:r>
            <a:endParaRPr sz="1200"/>
          </a:p>
          <a:p>
            <a:pPr indent="-304800" lvl="0" marL="457200" rtl="0" algn="just">
              <a:lnSpc>
                <a:spcPct val="200000"/>
              </a:lnSpc>
              <a:spcBef>
                <a:spcPts val="0"/>
              </a:spcBef>
              <a:spcAft>
                <a:spcPts val="0"/>
              </a:spcAft>
              <a:buSzPts val="1200"/>
              <a:buAutoNum type="arabicPeriod"/>
            </a:pPr>
            <a:r>
              <a:rPr b="1" lang="en-GB" sz="1200"/>
              <a:t>66% recall</a:t>
            </a:r>
            <a:endParaRPr sz="1200"/>
          </a:p>
          <a:p>
            <a:pPr indent="-304800" lvl="0" marL="457200" rtl="0" algn="just">
              <a:lnSpc>
                <a:spcPct val="200000"/>
              </a:lnSpc>
              <a:spcBef>
                <a:spcPts val="0"/>
              </a:spcBef>
              <a:spcAft>
                <a:spcPts val="0"/>
              </a:spcAft>
              <a:buSzPts val="1200"/>
              <a:buAutoNum type="arabicPeriod"/>
            </a:pPr>
            <a:r>
              <a:rPr b="1" lang="en-GB" sz="1200"/>
              <a:t>73% F1 score</a:t>
            </a:r>
            <a:endParaRPr b="1" sz="1200"/>
          </a:p>
          <a:p>
            <a:pPr indent="0" lvl="0" marL="0" rtl="0" algn="just">
              <a:lnSpc>
                <a:spcPct val="200000"/>
              </a:lnSpc>
              <a:spcBef>
                <a:spcPts val="1200"/>
              </a:spcBef>
              <a:spcAft>
                <a:spcPts val="1200"/>
              </a:spcAft>
              <a:buNone/>
            </a:pPr>
            <a:r>
              <a:t/>
            </a:r>
            <a:endParaRPr b="1" sz="1200"/>
          </a:p>
        </p:txBody>
      </p:sp>
      <p:pic>
        <p:nvPicPr>
          <p:cNvPr id="200" name="Google Shape;200;p19"/>
          <p:cNvPicPr preferRelativeResize="0"/>
          <p:nvPr/>
        </p:nvPicPr>
        <p:blipFill>
          <a:blip r:embed="rId3">
            <a:alphaModFix/>
          </a:blip>
          <a:stretch>
            <a:fillRect/>
          </a:stretch>
        </p:blipFill>
        <p:spPr>
          <a:xfrm>
            <a:off x="5533900" y="1229975"/>
            <a:ext cx="2513320" cy="3593400"/>
          </a:xfrm>
          <a:prstGeom prst="rect">
            <a:avLst/>
          </a:prstGeom>
          <a:noFill/>
          <a:ln cap="flat" cmpd="sng" w="9525">
            <a:solidFill>
              <a:srgbClr val="000000"/>
            </a:solidFill>
            <a:prstDash val="solid"/>
            <a:round/>
            <a:headEnd len="sm" w="sm" type="none"/>
            <a:tailEnd len="sm" w="sm" type="none"/>
          </a:ln>
        </p:spPr>
      </p:pic>
      <p:cxnSp>
        <p:nvCxnSpPr>
          <p:cNvPr id="201" name="Google Shape;201;p19"/>
          <p:cNvCxnSpPr/>
          <p:nvPr/>
        </p:nvCxnSpPr>
        <p:spPr>
          <a:xfrm flipH="1" rot="10800000">
            <a:off x="431850" y="919100"/>
            <a:ext cx="8280300" cy="18000"/>
          </a:xfrm>
          <a:prstGeom prst="straightConnector1">
            <a:avLst/>
          </a:prstGeom>
          <a:noFill/>
          <a:ln cap="flat" cmpd="sng" w="28575">
            <a:solidFill>
              <a:srgbClr val="0000FF"/>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05" name="Shape 205"/>
        <p:cNvGrpSpPr/>
        <p:nvPr/>
      </p:nvGrpSpPr>
      <p:grpSpPr>
        <a:xfrm>
          <a:off x="0" y="0"/>
          <a:ext cx="0" cy="0"/>
          <a:chOff x="0" y="0"/>
          <a:chExt cx="0" cy="0"/>
        </a:xfrm>
      </p:grpSpPr>
      <p:sp>
        <p:nvSpPr>
          <p:cNvPr id="206" name="Google Shape;206;p20"/>
          <p:cNvSpPr txBox="1"/>
          <p:nvPr>
            <p:ph type="title"/>
          </p:nvPr>
        </p:nvSpPr>
        <p:spPr>
          <a:xfrm>
            <a:off x="311700" y="4508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EDA </a:t>
            </a:r>
            <a:r>
              <a:rPr lang="en-GB"/>
              <a:t>insights</a:t>
            </a:r>
            <a:r>
              <a:rPr lang="en-GB"/>
              <a:t> about Churn </a:t>
            </a:r>
            <a:r>
              <a:rPr lang="en-GB"/>
              <a:t>Analysis</a:t>
            </a:r>
            <a:r>
              <a:rPr lang="en-GB"/>
              <a:t>:</a:t>
            </a:r>
            <a:endParaRPr/>
          </a:p>
        </p:txBody>
      </p:sp>
      <p:sp>
        <p:nvSpPr>
          <p:cNvPr id="207" name="Google Shape;207;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GB" sz="1600">
                <a:solidFill>
                  <a:schemeClr val="dk1"/>
                </a:solidFill>
              </a:rPr>
              <a:t>Churn Rate:</a:t>
            </a:r>
            <a:r>
              <a:rPr b="1" lang="en-GB" sz="1900">
                <a:solidFill>
                  <a:schemeClr val="dk1"/>
                </a:solidFill>
              </a:rPr>
              <a:t> </a:t>
            </a:r>
            <a:r>
              <a:rPr b="1" lang="en-GB" sz="1500">
                <a:solidFill>
                  <a:schemeClr val="dk1"/>
                </a:solidFill>
              </a:rPr>
              <a:t>There’s a 38% churn rate with middle aged adults (55- 64) accounting for the majority of the Bank’s churn.</a:t>
            </a:r>
            <a:endParaRPr b="1"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rPr b="1" lang="en-GB" sz="1500">
                <a:solidFill>
                  <a:schemeClr val="dk1"/>
                </a:solidFill>
              </a:rPr>
              <a:t>Customer Churn Geography Analysis: Great Britain has a 37% churn rate which is the highest compared to France (32%) and Poland (28%)</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rPr b="1" lang="en-GB" sz="1500">
                <a:solidFill>
                  <a:schemeClr val="dk1"/>
                </a:solidFill>
              </a:rPr>
              <a:t>Churn Bank Plan Analysis</a:t>
            </a:r>
            <a:r>
              <a:rPr b="1" lang="en-GB" sz="1900">
                <a:solidFill>
                  <a:schemeClr val="dk1"/>
                </a:solidFill>
              </a:rPr>
              <a:t>:</a:t>
            </a:r>
            <a:r>
              <a:rPr b="1" lang="en-GB" sz="1500">
                <a:solidFill>
                  <a:schemeClr val="dk1"/>
                </a:solidFill>
              </a:rPr>
              <a:t> Standard Plan has a 33% churn rate</a:t>
            </a:r>
            <a:endParaRPr b="1" sz="1600">
              <a:solidFill>
                <a:schemeClr val="dk1"/>
              </a:solidFill>
            </a:endParaRPr>
          </a:p>
        </p:txBody>
      </p:sp>
      <p:cxnSp>
        <p:nvCxnSpPr>
          <p:cNvPr id="208" name="Google Shape;208;p20"/>
          <p:cNvCxnSpPr/>
          <p:nvPr/>
        </p:nvCxnSpPr>
        <p:spPr>
          <a:xfrm flipH="1" rot="10800000">
            <a:off x="431850" y="919100"/>
            <a:ext cx="8280300" cy="18000"/>
          </a:xfrm>
          <a:prstGeom prst="straightConnector1">
            <a:avLst/>
          </a:prstGeom>
          <a:noFill/>
          <a:ln cap="flat" cmpd="sng" w="28575">
            <a:solidFill>
              <a:srgbClr val="0000FF"/>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12" name="Shape 212"/>
        <p:cNvGrpSpPr/>
        <p:nvPr/>
      </p:nvGrpSpPr>
      <p:grpSpPr>
        <a:xfrm>
          <a:off x="0" y="0"/>
          <a:ext cx="0" cy="0"/>
          <a:chOff x="0" y="0"/>
          <a:chExt cx="0" cy="0"/>
        </a:xfrm>
      </p:grpSpPr>
      <p:sp>
        <p:nvSpPr>
          <p:cNvPr id="213" name="Google Shape;213;p21"/>
          <p:cNvSpPr txBox="1"/>
          <p:nvPr/>
        </p:nvSpPr>
        <p:spPr>
          <a:xfrm>
            <a:off x="220475" y="67950"/>
            <a:ext cx="8319600" cy="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chemeClr val="dk1"/>
                </a:solidFill>
                <a:latin typeface="Roboto"/>
                <a:ea typeface="Roboto"/>
                <a:cs typeface="Roboto"/>
                <a:sym typeface="Roboto"/>
              </a:rPr>
              <a:t> Churn Analysis Visual Insights:</a:t>
            </a:r>
            <a:endParaRPr b="1" sz="3000">
              <a:solidFill>
                <a:schemeClr val="dk1"/>
              </a:solidFill>
              <a:latin typeface="Roboto"/>
              <a:ea typeface="Roboto"/>
              <a:cs typeface="Roboto"/>
              <a:sym typeface="Roboto"/>
            </a:endParaRPr>
          </a:p>
          <a:p>
            <a:pPr indent="0" lvl="0" marL="0" rtl="0" algn="l">
              <a:spcBef>
                <a:spcPts val="0"/>
              </a:spcBef>
              <a:spcAft>
                <a:spcPts val="0"/>
              </a:spcAft>
              <a:buNone/>
            </a:pPr>
            <a:r>
              <a:t/>
            </a:r>
            <a:endParaRPr b="1" sz="3000">
              <a:solidFill>
                <a:schemeClr val="dk1"/>
              </a:solidFill>
              <a:latin typeface="Roboto"/>
              <a:ea typeface="Roboto"/>
              <a:cs typeface="Roboto"/>
              <a:sym typeface="Roboto"/>
            </a:endParaRPr>
          </a:p>
          <a:p>
            <a:pPr indent="0" lvl="0" marL="0" rtl="0" algn="l">
              <a:spcBef>
                <a:spcPts val="0"/>
              </a:spcBef>
              <a:spcAft>
                <a:spcPts val="0"/>
              </a:spcAft>
              <a:buNone/>
            </a:pPr>
            <a:r>
              <a:t/>
            </a:r>
            <a:endParaRPr b="1" sz="3000">
              <a:solidFill>
                <a:schemeClr val="dk1"/>
              </a:solidFill>
              <a:latin typeface="Roboto"/>
              <a:ea typeface="Roboto"/>
              <a:cs typeface="Roboto"/>
              <a:sym typeface="Roboto"/>
            </a:endParaRPr>
          </a:p>
        </p:txBody>
      </p:sp>
      <p:pic>
        <p:nvPicPr>
          <p:cNvPr id="214" name="Google Shape;214;p21"/>
          <p:cNvPicPr preferRelativeResize="0"/>
          <p:nvPr/>
        </p:nvPicPr>
        <p:blipFill>
          <a:blip r:embed="rId3">
            <a:alphaModFix/>
          </a:blip>
          <a:stretch>
            <a:fillRect/>
          </a:stretch>
        </p:blipFill>
        <p:spPr>
          <a:xfrm>
            <a:off x="5671250" y="1201825"/>
            <a:ext cx="2868699" cy="2853175"/>
          </a:xfrm>
          <a:prstGeom prst="rect">
            <a:avLst/>
          </a:prstGeom>
          <a:noFill/>
          <a:ln>
            <a:noFill/>
          </a:ln>
        </p:spPr>
      </p:pic>
      <p:pic>
        <p:nvPicPr>
          <p:cNvPr id="215" name="Google Shape;215;p21"/>
          <p:cNvPicPr preferRelativeResize="0"/>
          <p:nvPr/>
        </p:nvPicPr>
        <p:blipFill>
          <a:blip r:embed="rId4">
            <a:alphaModFix/>
          </a:blip>
          <a:stretch>
            <a:fillRect/>
          </a:stretch>
        </p:blipFill>
        <p:spPr>
          <a:xfrm>
            <a:off x="471925" y="973249"/>
            <a:ext cx="4868025" cy="1826575"/>
          </a:xfrm>
          <a:prstGeom prst="rect">
            <a:avLst/>
          </a:prstGeom>
          <a:noFill/>
          <a:ln>
            <a:noFill/>
          </a:ln>
        </p:spPr>
      </p:pic>
      <p:pic>
        <p:nvPicPr>
          <p:cNvPr id="216" name="Google Shape;216;p21"/>
          <p:cNvPicPr preferRelativeResize="0"/>
          <p:nvPr/>
        </p:nvPicPr>
        <p:blipFill>
          <a:blip r:embed="rId5">
            <a:alphaModFix/>
          </a:blip>
          <a:stretch>
            <a:fillRect/>
          </a:stretch>
        </p:blipFill>
        <p:spPr>
          <a:xfrm>
            <a:off x="447513" y="2910675"/>
            <a:ext cx="4916850" cy="1826575"/>
          </a:xfrm>
          <a:prstGeom prst="rect">
            <a:avLst/>
          </a:prstGeom>
          <a:noFill/>
          <a:ln>
            <a:noFill/>
          </a:ln>
        </p:spPr>
      </p:pic>
      <p:cxnSp>
        <p:nvCxnSpPr>
          <p:cNvPr id="217" name="Google Shape;217;p21"/>
          <p:cNvCxnSpPr/>
          <p:nvPr/>
        </p:nvCxnSpPr>
        <p:spPr>
          <a:xfrm flipH="1" rot="10800000">
            <a:off x="522250" y="660175"/>
            <a:ext cx="8280300" cy="18000"/>
          </a:xfrm>
          <a:prstGeom prst="straightConnector1">
            <a:avLst/>
          </a:prstGeom>
          <a:noFill/>
          <a:ln cap="flat" cmpd="sng" w="28575">
            <a:solidFill>
              <a:srgbClr val="0000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